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entation.xml" ContentType="application/vnd.openxmlformats-officedocument.presentationml.presentation.main+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6.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3.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578" r:id="rId2"/>
    <p:sldId id="285" r:id="rId3"/>
    <p:sldId id="390" r:id="rId4"/>
    <p:sldId id="391" r:id="rId5"/>
    <p:sldId id="392" r:id="rId6"/>
    <p:sldId id="393" r:id="rId7"/>
    <p:sldId id="395" r:id="rId8"/>
    <p:sldId id="394" r:id="rId9"/>
    <p:sldId id="386" r:id="rId10"/>
    <p:sldId id="396" r:id="rId11"/>
    <p:sldId id="397" r:id="rId12"/>
    <p:sldId id="398" r:id="rId13"/>
    <p:sldId id="399" r:id="rId14"/>
    <p:sldId id="580" r:id="rId15"/>
    <p:sldId id="579" r:id="rId16"/>
    <p:sldId id="372" r:id="rId17"/>
    <p:sldId id="374" r:id="rId18"/>
    <p:sldId id="384" r:id="rId19"/>
    <p:sldId id="385" r:id="rId20"/>
    <p:sldId id="377" r:id="rId21"/>
    <p:sldId id="309" r:id="rId22"/>
    <p:sldId id="387" r:id="rId23"/>
    <p:sldId id="388" r:id="rId24"/>
    <p:sldId id="538" r:id="rId25"/>
    <p:sldId id="581" r:id="rId26"/>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F9900"/>
    <a:srgbClr val="FFCC66"/>
    <a:srgbClr val="000066"/>
    <a:srgbClr val="000099"/>
    <a:srgbClr val="0000FF"/>
    <a:srgbClr val="FFFF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74"/>
    <p:restoredTop sz="88433" autoAdjust="0"/>
  </p:normalViewPr>
  <p:slideViewPr>
    <p:cSldViewPr>
      <p:cViewPr varScale="1">
        <p:scale>
          <a:sx n="71" d="100"/>
          <a:sy n="71" d="100"/>
        </p:scale>
        <p:origin x="1572" y="60"/>
      </p:cViewPr>
      <p:guideLst>
        <p:guide orient="horz" pos="2160"/>
        <p:guide pos="2880"/>
      </p:guideLst>
    </p:cSldViewPr>
  </p:slideViewPr>
  <p:outlineViewPr>
    <p:cViewPr>
      <p:scale>
        <a:sx n="33" d="100"/>
        <a:sy n="33" d="100"/>
      </p:scale>
      <p:origin x="0" y="-624"/>
    </p:cViewPr>
    <p:sldLst>
      <p:sld r:id="rId1" collapse="1"/>
    </p:sldLst>
  </p:outlineViewPr>
  <p:notesTextViewPr>
    <p:cViewPr>
      <p:scale>
        <a:sx n="100" d="100"/>
        <a:sy n="100" d="100"/>
      </p:scale>
      <p:origin x="0" y="0"/>
    </p:cViewPr>
  </p:notesTextViewPr>
  <p:sorterViewPr>
    <p:cViewPr varScale="1">
      <p:scale>
        <a:sx n="1" d="1"/>
        <a:sy n="1" d="1"/>
      </p:scale>
      <p:origin x="0" y="-6618"/>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t>Key Message: </a:t>
            </a:r>
            <a:r>
              <a:rPr lang="en-US" dirty="0"/>
              <a:t>Module Opening</a:t>
            </a:r>
            <a:endParaRPr lang="en-US" b="1" dirty="0"/>
          </a:p>
          <a:p>
            <a:pPr eaLnBrk="1" hangingPunct="1"/>
            <a:r>
              <a:rPr lang="en-US" b="1" dirty="0"/>
              <a:t>Est. Presentation Time: </a:t>
            </a:r>
            <a:r>
              <a:rPr lang="en-US" dirty="0"/>
              <a:t>As needed</a:t>
            </a:r>
          </a:p>
          <a:p>
            <a:pPr eaLnBrk="1" hangingPunct="1"/>
            <a:r>
              <a:rPr lang="en-US" b="1" dirty="0"/>
              <a:t>Explanation of Cues/Builds: </a:t>
            </a:r>
            <a:r>
              <a:rPr lang="en-US" dirty="0"/>
              <a:t>None</a:t>
            </a:r>
          </a:p>
          <a:p>
            <a:pPr eaLnBrk="1" hangingPunct="1"/>
            <a:r>
              <a:rPr lang="en-US" b="1" dirty="0"/>
              <a:t>Suggested Comments: </a:t>
            </a:r>
            <a:r>
              <a:rPr lang="en-US" dirty="0"/>
              <a:t>Let’s move to the next module. In this module {name}, we will.. {next slide}</a:t>
            </a:r>
          </a:p>
          <a:p>
            <a:pPr eaLnBrk="1" hangingPunct="1"/>
            <a:r>
              <a:rPr lang="en-US" b="1" dirty="0"/>
              <a:t>Suggested Questions: </a:t>
            </a:r>
            <a:r>
              <a:rPr lang="en-US" dirty="0"/>
              <a:t>None</a:t>
            </a:r>
            <a:endParaRPr lang="en-US" b="1" dirty="0"/>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2663370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This is your assignment…</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10"/>
          </p:nvPr>
        </p:nvSpPr>
        <p:spPr/>
        <p:txBody>
          <a:bodyPr/>
          <a:lstStyle/>
          <a:p>
            <a:pPr>
              <a:defRPr/>
            </a:pPr>
            <a:fld id="{D3AA1005-96A5-4CE0-97A3-E1B7A70FFA11}" type="slidenum">
              <a:rPr lang="en-US" smtClean="0"/>
              <a:pPr>
                <a:defRPr/>
              </a:pPr>
              <a:t>10</a:t>
            </a:fld>
            <a:endParaRPr lang="en-US" dirty="0"/>
          </a:p>
        </p:txBody>
      </p:sp>
    </p:spTree>
    <p:extLst>
      <p:ext uri="{BB962C8B-B14F-4D97-AF65-F5344CB8AC3E}">
        <p14:creationId xmlns:p14="http://schemas.microsoft.com/office/powerpoint/2010/main" val="3646348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This is your assignment…</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10"/>
          </p:nvPr>
        </p:nvSpPr>
        <p:spPr/>
        <p:txBody>
          <a:bodyPr/>
          <a:lstStyle/>
          <a:p>
            <a:pPr>
              <a:defRPr/>
            </a:pPr>
            <a:fld id="{D3AA1005-96A5-4CE0-97A3-E1B7A70FFA11}" type="slidenum">
              <a:rPr lang="en-US" smtClean="0"/>
              <a:pPr>
                <a:defRPr/>
              </a:pPr>
              <a:t>11</a:t>
            </a:fld>
            <a:endParaRPr lang="en-US" dirty="0"/>
          </a:p>
        </p:txBody>
      </p:sp>
    </p:spTree>
    <p:extLst>
      <p:ext uri="{BB962C8B-B14F-4D97-AF65-F5344CB8AC3E}">
        <p14:creationId xmlns:p14="http://schemas.microsoft.com/office/powerpoint/2010/main" val="2060882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This is your assignment…</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10"/>
          </p:nvPr>
        </p:nvSpPr>
        <p:spPr/>
        <p:txBody>
          <a:bodyPr/>
          <a:lstStyle/>
          <a:p>
            <a:pPr>
              <a:defRPr/>
            </a:pPr>
            <a:fld id="{D3AA1005-96A5-4CE0-97A3-E1B7A70FFA11}" type="slidenum">
              <a:rPr lang="en-US" smtClean="0"/>
              <a:pPr>
                <a:defRPr/>
              </a:pPr>
              <a:t>12</a:t>
            </a:fld>
            <a:endParaRPr lang="en-US" dirty="0"/>
          </a:p>
        </p:txBody>
      </p:sp>
    </p:spTree>
    <p:extLst>
      <p:ext uri="{BB962C8B-B14F-4D97-AF65-F5344CB8AC3E}">
        <p14:creationId xmlns:p14="http://schemas.microsoft.com/office/powerpoint/2010/main" val="33973667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Let’s discuss!</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If there is time, you may have each team address each of the assigned topic.</a:t>
            </a:r>
            <a:endParaRPr lang="en-US" b="1" dirty="0"/>
          </a:p>
          <a:p>
            <a:pPr eaLnBrk="1" hangingPunct="1"/>
            <a:r>
              <a:rPr lang="en-US" b="1" dirty="0"/>
              <a:t>Possible Problems: </a:t>
            </a:r>
            <a:r>
              <a:rPr lang="en-US" b="0" dirty="0"/>
              <a:t>Do not argue if students have other ideas. Your job is to facilitate. There may be more than one solution.</a:t>
            </a:r>
          </a:p>
          <a:p>
            <a:endParaRPr lang="en-US" dirty="0"/>
          </a:p>
        </p:txBody>
      </p:sp>
    </p:spTree>
    <p:extLst>
      <p:ext uri="{BB962C8B-B14F-4D97-AF65-F5344CB8AC3E}">
        <p14:creationId xmlns:p14="http://schemas.microsoft.com/office/powerpoint/2010/main" val="1111380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Let’s look at your questions.</a:t>
            </a:r>
            <a:endParaRPr lang="en-US" b="1" dirty="0"/>
          </a:p>
          <a:p>
            <a:pPr eaLnBrk="1" hangingPunct="1"/>
            <a:r>
              <a:rPr lang="en-US" b="1" dirty="0"/>
              <a:t>Suggested Questions: </a:t>
            </a:r>
            <a:r>
              <a:rPr lang="en-US" dirty="0"/>
              <a:t>Any questions before we move on?</a:t>
            </a:r>
          </a:p>
          <a:p>
            <a:pPr eaLnBrk="1" hangingPunct="1"/>
            <a:r>
              <a:rPr lang="en-US" b="1" dirty="0"/>
              <a:t>Additional Information: </a:t>
            </a:r>
            <a:r>
              <a:rPr lang="en-US" dirty="0"/>
              <a:t>None</a:t>
            </a:r>
            <a:endParaRPr lang="en-US" b="1" dirty="0"/>
          </a:p>
          <a:p>
            <a:pPr eaLnBrk="1" hangingPunct="1"/>
            <a:r>
              <a:rPr lang="en-US" b="1" dirty="0"/>
              <a:t>Possible Problems: </a:t>
            </a:r>
            <a:r>
              <a:rPr lang="en-US" b="0" dirty="0"/>
              <a:t>None</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14</a:t>
            </a:fld>
            <a:endParaRPr lang="en-US" dirty="0"/>
          </a:p>
        </p:txBody>
      </p:sp>
    </p:spTree>
    <p:extLst>
      <p:ext uri="{BB962C8B-B14F-4D97-AF65-F5344CB8AC3E}">
        <p14:creationId xmlns:p14="http://schemas.microsoft.com/office/powerpoint/2010/main" val="3819552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15</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t>Key Message: </a:t>
            </a:r>
            <a:r>
              <a:rPr lang="en-US" dirty="0"/>
              <a:t>Module Opening</a:t>
            </a:r>
            <a:endParaRPr lang="en-US" b="1" dirty="0"/>
          </a:p>
          <a:p>
            <a:pPr eaLnBrk="1" hangingPunct="1"/>
            <a:r>
              <a:rPr lang="en-US" b="1" dirty="0"/>
              <a:t>Est. Presentation Time: </a:t>
            </a:r>
            <a:r>
              <a:rPr lang="en-US" dirty="0"/>
              <a:t>As needed</a:t>
            </a:r>
          </a:p>
          <a:p>
            <a:pPr eaLnBrk="1" hangingPunct="1"/>
            <a:r>
              <a:rPr lang="en-US" b="1" dirty="0"/>
              <a:t>Explanation of Cues/Builds: </a:t>
            </a:r>
            <a:r>
              <a:rPr lang="en-US" dirty="0"/>
              <a:t>None</a:t>
            </a:r>
          </a:p>
          <a:p>
            <a:pPr eaLnBrk="1" hangingPunct="1"/>
            <a:r>
              <a:rPr lang="en-US" b="1" dirty="0"/>
              <a:t>Suggested Comments: </a:t>
            </a:r>
            <a:r>
              <a:rPr lang="en-US" dirty="0"/>
              <a:t>Let’s move to the next module. In this module {name}, we will.. {next slide}</a:t>
            </a:r>
          </a:p>
          <a:p>
            <a:pPr eaLnBrk="1" hangingPunct="1"/>
            <a:r>
              <a:rPr lang="en-US" b="1" dirty="0"/>
              <a:t>Suggested Questions: </a:t>
            </a:r>
            <a:r>
              <a:rPr lang="en-US" dirty="0"/>
              <a:t>None</a:t>
            </a:r>
            <a:endParaRPr lang="en-US" b="1" dirty="0"/>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1509763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p:spPr>
        <p:txBody>
          <a:bodyPr/>
          <a:lstStyle/>
          <a:p>
            <a:pPr eaLnBrk="1" hangingPunct="1"/>
            <a:r>
              <a:rPr lang="en-US" b="1"/>
              <a:t>Key Message: </a:t>
            </a:r>
            <a:r>
              <a:rPr lang="en-US"/>
              <a:t>State the module objectives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None</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a:p>
            <a:pPr eaLnBrk="1" hangingPunct="1"/>
            <a:endParaRPr lang="en-US"/>
          </a:p>
        </p:txBody>
      </p:sp>
    </p:spTree>
    <p:extLst>
      <p:ext uri="{BB962C8B-B14F-4D97-AF65-F5344CB8AC3E}">
        <p14:creationId xmlns:p14="http://schemas.microsoft.com/office/powerpoint/2010/main" val="3970786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p:spPr>
        <p:txBody>
          <a:bodyPr/>
          <a:lstStyle/>
          <a:p>
            <a:pPr eaLnBrk="1" hangingPunct="1"/>
            <a:r>
              <a:rPr lang="en-US" b="1"/>
              <a:t>Key Message: </a:t>
            </a:r>
            <a:r>
              <a:rPr lang="en-US"/>
              <a:t>Discuss the “parking lot”</a:t>
            </a:r>
            <a:endParaRPr lang="en-US" b="1"/>
          </a:p>
          <a:p>
            <a:pPr eaLnBrk="1" hangingPunct="1"/>
            <a:r>
              <a:rPr lang="en-US" b="1"/>
              <a:t>Est. Presentation Time: </a:t>
            </a:r>
            <a:r>
              <a:rPr lang="en-US"/>
              <a:t>Varies</a:t>
            </a:r>
          </a:p>
          <a:p>
            <a:pPr eaLnBrk="1" hangingPunct="1"/>
            <a:r>
              <a:rPr lang="en-US" b="1"/>
              <a:t>Explanation of Cues/Builds: </a:t>
            </a:r>
            <a:r>
              <a:rPr lang="en-US"/>
              <a:t>None</a:t>
            </a:r>
          </a:p>
          <a:p>
            <a:pPr eaLnBrk="1" hangingPunct="1"/>
            <a:r>
              <a:rPr lang="en-US" b="1"/>
              <a:t>Suggested Comments: </a:t>
            </a:r>
            <a:r>
              <a:rPr lang="en-US"/>
              <a:t>Let’s review the “parking lot” to make sure we covered all your questions.</a:t>
            </a:r>
          </a:p>
          <a:p>
            <a:pPr eaLnBrk="1" hangingPunct="1"/>
            <a:r>
              <a:rPr lang="en-US" b="1"/>
              <a:t>Suggested Questions: </a:t>
            </a:r>
            <a:r>
              <a:rPr lang="en-US"/>
              <a:t>Any final questions?</a:t>
            </a:r>
          </a:p>
          <a:p>
            <a:pPr eaLnBrk="1" hangingPunct="1"/>
            <a:r>
              <a:rPr lang="en-US" b="1"/>
              <a:t>Additional Information: </a:t>
            </a:r>
            <a:r>
              <a:rPr lang="en-US"/>
              <a:t>Instructor should go through the items/questions that were pending (“parked”) and make sure all questions are properly addressed.</a:t>
            </a:r>
            <a:endParaRPr lang="en-US" b="1"/>
          </a:p>
          <a:p>
            <a:pPr eaLnBrk="1" hangingPunct="1"/>
            <a:r>
              <a:rPr lang="en-US" b="1"/>
              <a:t>Possible Problems: </a:t>
            </a:r>
            <a:r>
              <a:rPr lang="en-US"/>
              <a:t>None</a:t>
            </a:r>
          </a:p>
          <a:p>
            <a:pPr eaLnBrk="1" hangingPunct="1"/>
            <a:endParaRPr lang="en-US"/>
          </a:p>
        </p:txBody>
      </p:sp>
    </p:spTree>
    <p:extLst>
      <p:ext uri="{BB962C8B-B14F-4D97-AF65-F5344CB8AC3E}">
        <p14:creationId xmlns:p14="http://schemas.microsoft.com/office/powerpoint/2010/main" val="14117037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r>
              <a:rPr lang="en-US" b="1"/>
              <a:t>Key Message: </a:t>
            </a:r>
            <a:r>
              <a:rPr lang="en-US"/>
              <a:t>Discuss course objectives</a:t>
            </a:r>
            <a:endParaRPr lang="en-US" b="1"/>
          </a:p>
          <a:p>
            <a:r>
              <a:rPr lang="en-US" b="1"/>
              <a:t>Est. Presentation Time: </a:t>
            </a:r>
            <a:r>
              <a:rPr lang="en-US"/>
              <a:t>1-2 minute(s)</a:t>
            </a:r>
            <a:endParaRPr lang="en-US" b="1"/>
          </a:p>
          <a:p>
            <a:r>
              <a:rPr lang="en-US" b="1"/>
              <a:t>Explanation of Cues/Builds: </a:t>
            </a:r>
            <a:r>
              <a:rPr lang="en-US"/>
              <a:t>None</a:t>
            </a:r>
          </a:p>
          <a:p>
            <a:r>
              <a:rPr lang="en-US" b="1"/>
              <a:t>Suggested Comments: </a:t>
            </a:r>
            <a:r>
              <a:rPr lang="en-US"/>
              <a:t>Self explanatory</a:t>
            </a:r>
          </a:p>
          <a:p>
            <a:r>
              <a:rPr lang="en-US" b="1"/>
              <a:t>Suggested Questions: </a:t>
            </a:r>
            <a:r>
              <a:rPr lang="en-US"/>
              <a:t>Are these the objectives you expect from this course?</a:t>
            </a:r>
          </a:p>
          <a:p>
            <a:r>
              <a:rPr lang="en-US" b="1"/>
              <a:t>Additional Information: </a:t>
            </a:r>
            <a:r>
              <a:rPr lang="en-US"/>
              <a:t>None</a:t>
            </a:r>
          </a:p>
          <a:p>
            <a:r>
              <a:rPr lang="en-US" b="1"/>
              <a:t>Possible Problems: </a:t>
            </a:r>
            <a:r>
              <a:rPr lang="en-US"/>
              <a:t>None</a:t>
            </a:r>
          </a:p>
          <a:p>
            <a:endParaRPr lang="en-US"/>
          </a:p>
        </p:txBody>
      </p:sp>
    </p:spTree>
    <p:extLst>
      <p:ext uri="{BB962C8B-B14F-4D97-AF65-F5344CB8AC3E}">
        <p14:creationId xmlns:p14="http://schemas.microsoft.com/office/powerpoint/2010/main" val="36371207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108075" y="654050"/>
            <a:ext cx="4646613" cy="3484563"/>
          </a:xfrm>
          <a:ln/>
        </p:spPr>
      </p:sp>
      <p:sp>
        <p:nvSpPr>
          <p:cNvPr id="24579" name="Rectangle 3"/>
          <p:cNvSpPr>
            <a:spLocks noGrp="1" noChangeArrowheads="1"/>
          </p:cNvSpPr>
          <p:nvPr>
            <p:ph type="body" idx="1"/>
          </p:nvPr>
        </p:nvSpPr>
        <p:spPr>
          <a:xfrm>
            <a:off x="457200" y="4343400"/>
            <a:ext cx="5943600" cy="4138613"/>
          </a:xfrm>
          <a:noFill/>
          <a:ln/>
        </p:spPr>
        <p:txBody>
          <a:bodyPr/>
          <a:lstStyle/>
          <a:p>
            <a:r>
              <a:rPr lang="en-US" b="1"/>
              <a:t>Key Message: </a:t>
            </a:r>
            <a:r>
              <a:rPr lang="en-US"/>
              <a:t>Discuss course objectives</a:t>
            </a:r>
            <a:endParaRPr lang="en-US" b="1"/>
          </a:p>
          <a:p>
            <a:r>
              <a:rPr lang="en-US" b="1"/>
              <a:t>Est. Presentation Time: </a:t>
            </a:r>
            <a:r>
              <a:rPr lang="en-US"/>
              <a:t>1-2 minute(s)</a:t>
            </a:r>
            <a:endParaRPr lang="en-US" b="1"/>
          </a:p>
          <a:p>
            <a:r>
              <a:rPr lang="en-US" b="1"/>
              <a:t>Explanation of Cues/Builds: </a:t>
            </a:r>
            <a:r>
              <a:rPr lang="en-US"/>
              <a:t>None</a:t>
            </a:r>
          </a:p>
          <a:p>
            <a:r>
              <a:rPr lang="en-US" b="1"/>
              <a:t>Suggested Comments: </a:t>
            </a:r>
            <a:r>
              <a:rPr lang="en-US"/>
              <a:t>These are the things you will be able to do after completing this course. </a:t>
            </a:r>
          </a:p>
          <a:p>
            <a:r>
              <a:rPr lang="en-US" b="1"/>
              <a:t>Suggested Questions: </a:t>
            </a:r>
            <a:r>
              <a:rPr lang="en-US"/>
              <a:t>None</a:t>
            </a:r>
          </a:p>
          <a:p>
            <a:r>
              <a:rPr lang="en-US" b="1"/>
              <a:t>Additional Information: </a:t>
            </a:r>
            <a:r>
              <a:rPr lang="en-US"/>
              <a:t>None</a:t>
            </a:r>
          </a:p>
          <a:p>
            <a:r>
              <a:rPr lang="en-US" b="1"/>
              <a:t>Possible Problems: </a:t>
            </a:r>
            <a:r>
              <a:rPr lang="en-US"/>
              <a:t>None</a:t>
            </a:r>
          </a:p>
        </p:txBody>
      </p:sp>
    </p:spTree>
    <p:extLst>
      <p:ext uri="{BB962C8B-B14F-4D97-AF65-F5344CB8AC3E}">
        <p14:creationId xmlns:p14="http://schemas.microsoft.com/office/powerpoint/2010/main" val="2279293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pPr eaLnBrk="1" hangingPunct="1"/>
            <a:r>
              <a:rPr lang="en-US" b="1"/>
              <a:t>Key Message: </a:t>
            </a:r>
            <a:r>
              <a:rPr lang="en-US"/>
              <a:t>State the module objectives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These are the objectives of this module. </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a:p>
            <a:endParaRPr lang="en-US"/>
          </a:p>
        </p:txBody>
      </p:sp>
    </p:spTree>
    <p:extLst>
      <p:ext uri="{BB962C8B-B14F-4D97-AF65-F5344CB8AC3E}">
        <p14:creationId xmlns:p14="http://schemas.microsoft.com/office/powerpoint/2010/main" val="3098608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xfrm>
            <a:off x="1152525" y="693738"/>
            <a:ext cx="4552950" cy="3414712"/>
          </a:xfrm>
          <a:ln/>
        </p:spPr>
      </p:sp>
      <p:sp>
        <p:nvSpPr>
          <p:cNvPr id="25603" name="Rectangle 3"/>
          <p:cNvSpPr>
            <a:spLocks noGrp="1" noChangeArrowheads="1"/>
          </p:cNvSpPr>
          <p:nvPr>
            <p:ph type="body" idx="1"/>
          </p:nvPr>
        </p:nvSpPr>
        <p:spPr>
          <a:xfrm>
            <a:off x="914400" y="4341813"/>
            <a:ext cx="5029200" cy="4116387"/>
          </a:xfrm>
          <a:noFill/>
          <a:ln/>
        </p:spPr>
        <p:txBody>
          <a:bodyPr/>
          <a:lstStyle/>
          <a:p>
            <a:pPr eaLnBrk="1" hangingPunct="1"/>
            <a:r>
              <a:rPr lang="en-US" b="1"/>
              <a:t>Key Message: </a:t>
            </a:r>
            <a:r>
              <a:rPr lang="en-US"/>
              <a:t>Completion of evaluation forms</a:t>
            </a:r>
            <a:endParaRPr lang="en-US" b="1"/>
          </a:p>
          <a:p>
            <a:pPr eaLnBrk="1" hangingPunct="1"/>
            <a:r>
              <a:rPr lang="en-US" b="1"/>
              <a:t>Est. Presentation Time: </a:t>
            </a:r>
            <a:r>
              <a:rPr lang="en-US"/>
              <a:t>10 minutes</a:t>
            </a:r>
          </a:p>
          <a:p>
            <a:pPr eaLnBrk="1" hangingPunct="1"/>
            <a:r>
              <a:rPr lang="en-US" b="1"/>
              <a:t>Explanation of Cues/Builds: </a:t>
            </a:r>
            <a:r>
              <a:rPr lang="en-US"/>
              <a:t>None</a:t>
            </a:r>
          </a:p>
          <a:p>
            <a:pPr eaLnBrk="1" hangingPunct="1"/>
            <a:r>
              <a:rPr lang="en-US" b="1"/>
              <a:t>Suggested Comments: </a:t>
            </a:r>
            <a:r>
              <a:rPr lang="en-US"/>
              <a:t>Please complete the evaluation form using a pen or a thin felt tip There is no need to enter any personal information or information about the course (date, etc.). Simple X the box that best represents your views. Written comments (4.2) are always welcomed. You may turn it in along with your exam and exam booklet.</a:t>
            </a:r>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You may want to collect the forms here so they don’t get lost later. Avoid looking at the forms. Shuffle them as you collect them.</a:t>
            </a:r>
          </a:p>
          <a:p>
            <a:pPr eaLnBrk="1" hangingPunct="1"/>
            <a:endParaRPr lang="en-US"/>
          </a:p>
        </p:txBody>
      </p:sp>
    </p:spTree>
    <p:extLst>
      <p:ext uri="{BB962C8B-B14F-4D97-AF65-F5344CB8AC3E}">
        <p14:creationId xmlns:p14="http://schemas.microsoft.com/office/powerpoint/2010/main" val="6925837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3568519-07BC-46BC-8C17-D9440F7EFE31}" type="slidenum">
              <a:rPr lang="en-US" smtClean="0"/>
              <a:pPr/>
              <a:t>21</a:t>
            </a:fld>
            <a:endParaRPr lang="en-US"/>
          </a:p>
        </p:txBody>
      </p:sp>
      <p:sp>
        <p:nvSpPr>
          <p:cNvPr id="39939" name="Rectangle 2"/>
          <p:cNvSpPr>
            <a:spLocks noGrp="1" noRot="1" noChangeAspect="1" noChangeArrowheads="1" noTextEdit="1"/>
          </p:cNvSpPr>
          <p:nvPr>
            <p:ph type="sldImg"/>
          </p:nvPr>
        </p:nvSpPr>
        <p:spPr>
          <a:xfrm>
            <a:off x="1146175" y="684213"/>
            <a:ext cx="4572000" cy="3430587"/>
          </a:xfrm>
          <a:ln/>
        </p:spPr>
      </p:sp>
      <p:sp>
        <p:nvSpPr>
          <p:cNvPr id="39940" name="Rectangle 3"/>
          <p:cNvSpPr>
            <a:spLocks noGrp="1" noChangeArrowheads="1"/>
          </p:cNvSpPr>
          <p:nvPr>
            <p:ph type="body" idx="1"/>
          </p:nvPr>
        </p:nvSpPr>
        <p:spPr>
          <a:xfrm>
            <a:off x="914400" y="4343400"/>
            <a:ext cx="5029200" cy="4116388"/>
          </a:xfrm>
          <a:noFill/>
          <a:ln/>
        </p:spPr>
        <p:txBody>
          <a:bodyPr lIns="92135" tIns="46068" rIns="92135" bIns="46068"/>
          <a:lstStyle/>
          <a:p>
            <a:r>
              <a:rPr lang="en-US" b="1"/>
              <a:t>Key Message: </a:t>
            </a:r>
            <a:r>
              <a:rPr lang="en-US"/>
              <a:t>Discuss the exam</a:t>
            </a:r>
            <a:endParaRPr lang="en-US" b="1"/>
          </a:p>
          <a:p>
            <a:r>
              <a:rPr lang="en-US" b="1"/>
              <a:t>Est. Presentation Time: </a:t>
            </a:r>
            <a:r>
              <a:rPr lang="en-US"/>
              <a:t>2 minute(s)</a:t>
            </a:r>
            <a:endParaRPr lang="en-US" b="1"/>
          </a:p>
          <a:p>
            <a:r>
              <a:rPr lang="en-US" b="1"/>
              <a:t>Explanation of Cues/Builds: </a:t>
            </a:r>
            <a:endParaRPr lang="en-US"/>
          </a:p>
          <a:p>
            <a:r>
              <a:rPr lang="en-US" b="1"/>
              <a:t>Suggested Comments: </a:t>
            </a:r>
            <a:r>
              <a:rPr lang="en-US"/>
              <a:t>Self explanatory,</a:t>
            </a:r>
            <a:endParaRPr lang="en-US" b="1"/>
          </a:p>
          <a:p>
            <a:r>
              <a:rPr lang="en-US" b="1"/>
              <a:t>Suggested Questions: </a:t>
            </a:r>
            <a:r>
              <a:rPr lang="en-US"/>
              <a:t>To get 80, how many questions can you miss and still pass? 8! Answer all questions carefully!</a:t>
            </a:r>
          </a:p>
          <a:p>
            <a:r>
              <a:rPr lang="en-US" b="1"/>
              <a:t>Additional Information: </a:t>
            </a:r>
            <a:r>
              <a:rPr lang="en-US"/>
              <a:t>None</a:t>
            </a:r>
            <a:endParaRPr lang="en-US" b="1"/>
          </a:p>
          <a:p>
            <a:r>
              <a:rPr lang="en-US" b="1"/>
              <a:t>Possible Problems: </a:t>
            </a:r>
            <a:r>
              <a:rPr lang="en-US"/>
              <a:t>None</a:t>
            </a:r>
          </a:p>
          <a:p>
            <a:pPr eaLnBrk="1" hangingPunct="1"/>
            <a:endParaRPr lang="en-US" sz="2000"/>
          </a:p>
        </p:txBody>
      </p:sp>
    </p:spTree>
    <p:extLst>
      <p:ext uri="{BB962C8B-B14F-4D97-AF65-F5344CB8AC3E}">
        <p14:creationId xmlns:p14="http://schemas.microsoft.com/office/powerpoint/2010/main" val="752795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Rectangle 7"/>
          <p:cNvSpPr>
            <a:spLocks noGrp="1" noChangeArrowheads="1"/>
          </p:cNvSpPr>
          <p:nvPr>
            <p:ph type="sldNum" sz="quarter" idx="5"/>
          </p:nvPr>
        </p:nvSpPr>
        <p:spPr>
          <a:xfrm>
            <a:off x="3884613" y="8685213"/>
            <a:ext cx="2971800" cy="457200"/>
          </a:xfrm>
          <a:prstGeom prst="rect">
            <a:avLst/>
          </a:prstGeom>
        </p:spPr>
        <p:txBody>
          <a:bodyPr/>
          <a:lstStyle/>
          <a:p>
            <a:pPr>
              <a:defRPr/>
            </a:pPr>
            <a:fld id="{6F2076DF-DA03-4F6B-842E-A2850F113446}" type="slidenum">
              <a:rPr lang="en-US" smtClean="0"/>
              <a:pPr>
                <a:defRPr/>
              </a:pPr>
              <a:t>22</a:t>
            </a:fld>
            <a:endParaRPr lang="en-US" dirty="0"/>
          </a:p>
        </p:txBody>
      </p:sp>
      <p:sp>
        <p:nvSpPr>
          <p:cNvPr id="3973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73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Introduce exam answer sheet</a:t>
            </a:r>
            <a:endParaRPr lang="en-US" b="1" dirty="0"/>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To answer a question, darken the corresponding circle in the answer sheet completely. No Xs or check marks. If you change your mind, X it out and darken the other one. Also, Indicate whether you give ATSSA permission to include your name in the </a:t>
            </a:r>
            <a:r>
              <a:rPr lang="en-US" b="1" i="1" dirty="0"/>
              <a:t>www.atssa.com </a:t>
            </a:r>
            <a:r>
              <a:rPr lang="en-US" dirty="0"/>
              <a:t>alumni database. That is completely optional.</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pPr eaLnBrk="1" hangingPunct="1"/>
            <a:endParaRPr lang="en-US" dirty="0"/>
          </a:p>
        </p:txBody>
      </p:sp>
    </p:spTree>
    <p:extLst>
      <p:ext uri="{BB962C8B-B14F-4D97-AF65-F5344CB8AC3E}">
        <p14:creationId xmlns:p14="http://schemas.microsoft.com/office/powerpoint/2010/main" val="39845421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dirty="0"/>
              <a:t>Explain the alumni database</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The alumni database is a national resource of </a:t>
            </a:r>
            <a:r>
              <a:rPr lang="en-US" dirty="0" err="1"/>
              <a:t>ATSSA</a:t>
            </a:r>
            <a:r>
              <a:rPr lang="en-US" dirty="0"/>
              <a:t>-trained individuals. We can list your name but we need your permission. Indicate so in the exam answer sheet.</a:t>
            </a:r>
          </a:p>
          <a:p>
            <a:pPr eaLnBrk="1" hangingPunct="1"/>
            <a:r>
              <a:rPr lang="en-US" b="1" dirty="0"/>
              <a:t>Suggested Questions: </a:t>
            </a:r>
            <a:r>
              <a:rPr lang="en-US" dirty="0"/>
              <a:t>None</a:t>
            </a:r>
          </a:p>
          <a:p>
            <a:pPr eaLnBrk="1" hangingPunct="1"/>
            <a:r>
              <a:rPr lang="en-US" b="1" dirty="0"/>
              <a:t>Additional Information: </a:t>
            </a:r>
            <a:r>
              <a:rPr lang="en-US" dirty="0"/>
              <a:t>Welcome to the </a:t>
            </a:r>
            <a:r>
              <a:rPr lang="en-US" dirty="0" err="1"/>
              <a:t>ATSSA</a:t>
            </a:r>
            <a:r>
              <a:rPr lang="en-US" dirty="0"/>
              <a:t> Roadway Safety Training Alumni Network. This is the ONLY National database of trained and certified roadway safety professionals available on the world wide web. This valuable resource is available 24 hours a day, seven days a week. </a:t>
            </a:r>
          </a:p>
          <a:p>
            <a:pPr eaLnBrk="1" hangingPunct="1"/>
            <a:r>
              <a:rPr lang="en-US" b="1" dirty="0"/>
              <a:t>Possible Problems: </a:t>
            </a:r>
            <a:r>
              <a:rPr lang="en-US" dirty="0"/>
              <a:t>None</a:t>
            </a:r>
          </a:p>
          <a:p>
            <a:pPr eaLnBrk="1" hangingPunct="1"/>
            <a:endParaRPr lang="en-US"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pPr>
              <a:defRPr/>
            </a:pPr>
            <a:fld id="{4820A9EE-6F3A-4036-91FF-DD94C12EA9E3}" type="slidenum">
              <a:rPr lang="en-US" smtClean="0"/>
              <a:pPr>
                <a:defRPr/>
              </a:pPr>
              <a:t>23</a:t>
            </a:fld>
            <a:endParaRPr lang="en-US" dirty="0"/>
          </a:p>
        </p:txBody>
      </p:sp>
    </p:spTree>
    <p:extLst>
      <p:ext uri="{BB962C8B-B14F-4D97-AF65-F5344CB8AC3E}">
        <p14:creationId xmlns:p14="http://schemas.microsoft.com/office/powerpoint/2010/main" val="4590005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24</a:t>
            </a:fld>
            <a:endParaRPr lang="en-US" dirty="0"/>
          </a:p>
        </p:txBody>
      </p:sp>
    </p:spTree>
    <p:extLst>
      <p:ext uri="{BB962C8B-B14F-4D97-AF65-F5344CB8AC3E}">
        <p14:creationId xmlns:p14="http://schemas.microsoft.com/office/powerpoint/2010/main" val="18288511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25</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t>Key Message: </a:t>
            </a:r>
            <a:r>
              <a:rPr lang="en-US" dirty="0"/>
              <a:t>Module Opening</a:t>
            </a:r>
            <a:endParaRPr lang="en-US" b="1" dirty="0"/>
          </a:p>
          <a:p>
            <a:pPr eaLnBrk="1" hangingPunct="1"/>
            <a:r>
              <a:rPr lang="en-US" b="1" dirty="0"/>
              <a:t>Est. Presentation Time: </a:t>
            </a:r>
            <a:r>
              <a:rPr lang="en-US" dirty="0"/>
              <a:t>As needed</a:t>
            </a:r>
          </a:p>
          <a:p>
            <a:pPr eaLnBrk="1" hangingPunct="1"/>
            <a:r>
              <a:rPr lang="en-US" b="1" dirty="0"/>
              <a:t>Explanation of Cues/Builds: </a:t>
            </a:r>
            <a:r>
              <a:rPr lang="en-US" dirty="0"/>
              <a:t>None</a:t>
            </a:r>
          </a:p>
          <a:p>
            <a:pPr eaLnBrk="1" hangingPunct="1"/>
            <a:r>
              <a:rPr lang="en-US" b="1" dirty="0"/>
              <a:t>Suggested Comments: </a:t>
            </a:r>
            <a:r>
              <a:rPr lang="en-US" dirty="0"/>
              <a:t>Let’s move to the next module. In this module {name}, we will.. {next slide}</a:t>
            </a:r>
          </a:p>
          <a:p>
            <a:pPr eaLnBrk="1" hangingPunct="1"/>
            <a:r>
              <a:rPr lang="en-US" b="1" dirty="0"/>
              <a:t>Suggested Questions: </a:t>
            </a:r>
            <a:r>
              <a:rPr lang="en-US" dirty="0"/>
              <a:t>None</a:t>
            </a:r>
            <a:endParaRPr lang="en-US" b="1" dirty="0"/>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2912983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Let’s look at the scenario together!</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Refer to handout. Break class into small groups.</a:t>
            </a:r>
            <a:endParaRPr lang="en-US" b="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10"/>
          </p:nvPr>
        </p:nvSpPr>
        <p:spPr/>
        <p:txBody>
          <a:bodyPr/>
          <a:lstStyle/>
          <a:p>
            <a:pPr>
              <a:defRPr/>
            </a:pPr>
            <a:fld id="{D3AA1005-96A5-4CE0-97A3-E1B7A70FFA11}" type="slidenum">
              <a:rPr lang="en-US" smtClean="0"/>
              <a:pPr>
                <a:defRPr/>
              </a:pPr>
              <a:t>3</a:t>
            </a:fld>
            <a:endParaRPr lang="en-US" dirty="0"/>
          </a:p>
        </p:txBody>
      </p:sp>
    </p:spTree>
    <p:extLst>
      <p:ext uri="{BB962C8B-B14F-4D97-AF65-F5344CB8AC3E}">
        <p14:creationId xmlns:p14="http://schemas.microsoft.com/office/powerpoint/2010/main" val="1189383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{introduce the information on the screen and handout scenario}</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10"/>
          </p:nvPr>
        </p:nvSpPr>
        <p:spPr/>
        <p:txBody>
          <a:bodyPr/>
          <a:lstStyle/>
          <a:p>
            <a:pPr>
              <a:defRPr/>
            </a:pPr>
            <a:fld id="{D3AA1005-96A5-4CE0-97A3-E1B7A70FFA11}" type="slidenum">
              <a:rPr lang="en-US" smtClean="0"/>
              <a:pPr>
                <a:defRPr/>
              </a:pPr>
              <a:t>4</a:t>
            </a:fld>
            <a:endParaRPr lang="en-US" dirty="0"/>
          </a:p>
        </p:txBody>
      </p:sp>
    </p:spTree>
    <p:extLst>
      <p:ext uri="{BB962C8B-B14F-4D97-AF65-F5344CB8AC3E}">
        <p14:creationId xmlns:p14="http://schemas.microsoft.com/office/powerpoint/2010/main" val="335980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{introduce the information on the screen and handout scenario}</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10"/>
          </p:nvPr>
        </p:nvSpPr>
        <p:spPr/>
        <p:txBody>
          <a:bodyPr/>
          <a:lstStyle/>
          <a:p>
            <a:pPr>
              <a:defRPr/>
            </a:pPr>
            <a:fld id="{D3AA1005-96A5-4CE0-97A3-E1B7A70FFA11}" type="slidenum">
              <a:rPr lang="en-US" smtClean="0"/>
              <a:pPr>
                <a:defRPr/>
              </a:pPr>
              <a:t>5</a:t>
            </a:fld>
            <a:endParaRPr lang="en-US" dirty="0"/>
          </a:p>
        </p:txBody>
      </p:sp>
    </p:spTree>
    <p:extLst>
      <p:ext uri="{BB962C8B-B14F-4D97-AF65-F5344CB8AC3E}">
        <p14:creationId xmlns:p14="http://schemas.microsoft.com/office/powerpoint/2010/main" val="1945092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{introduce the information on the screen and handout scenario}</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10"/>
          </p:nvPr>
        </p:nvSpPr>
        <p:spPr/>
        <p:txBody>
          <a:bodyPr/>
          <a:lstStyle/>
          <a:p>
            <a:pPr>
              <a:defRPr/>
            </a:pPr>
            <a:fld id="{D3AA1005-96A5-4CE0-97A3-E1B7A70FFA11}" type="slidenum">
              <a:rPr lang="en-US" smtClean="0"/>
              <a:pPr>
                <a:defRPr/>
              </a:pPr>
              <a:t>6</a:t>
            </a:fld>
            <a:endParaRPr lang="en-US" dirty="0"/>
          </a:p>
        </p:txBody>
      </p:sp>
    </p:spTree>
    <p:extLst>
      <p:ext uri="{BB962C8B-B14F-4D97-AF65-F5344CB8AC3E}">
        <p14:creationId xmlns:p14="http://schemas.microsoft.com/office/powerpoint/2010/main" val="475906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{introduce the information on the screen and handout scenario}</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10"/>
          </p:nvPr>
        </p:nvSpPr>
        <p:spPr/>
        <p:txBody>
          <a:bodyPr/>
          <a:lstStyle/>
          <a:p>
            <a:pPr>
              <a:defRPr/>
            </a:pPr>
            <a:fld id="{D3AA1005-96A5-4CE0-97A3-E1B7A70FFA11}" type="slidenum">
              <a:rPr lang="en-US" smtClean="0"/>
              <a:pPr>
                <a:defRPr/>
              </a:pPr>
              <a:t>7</a:t>
            </a:fld>
            <a:endParaRPr lang="en-US" dirty="0"/>
          </a:p>
        </p:txBody>
      </p:sp>
    </p:spTree>
    <p:extLst>
      <p:ext uri="{BB962C8B-B14F-4D97-AF65-F5344CB8AC3E}">
        <p14:creationId xmlns:p14="http://schemas.microsoft.com/office/powerpoint/2010/main" val="14369410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{introduce the information on the screen and handout scenario}</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10"/>
          </p:nvPr>
        </p:nvSpPr>
        <p:spPr/>
        <p:txBody>
          <a:bodyPr/>
          <a:lstStyle/>
          <a:p>
            <a:pPr>
              <a:defRPr/>
            </a:pPr>
            <a:fld id="{D3AA1005-96A5-4CE0-97A3-E1B7A70FFA11}" type="slidenum">
              <a:rPr lang="en-US" smtClean="0"/>
              <a:pPr>
                <a:defRPr/>
              </a:pPr>
              <a:t>8</a:t>
            </a:fld>
            <a:endParaRPr lang="en-US" dirty="0"/>
          </a:p>
        </p:txBody>
      </p:sp>
    </p:spTree>
    <p:extLst>
      <p:ext uri="{BB962C8B-B14F-4D97-AF65-F5344CB8AC3E}">
        <p14:creationId xmlns:p14="http://schemas.microsoft.com/office/powerpoint/2010/main" val="2690268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pPr eaLnBrk="1" hangingPunct="1"/>
            <a:r>
              <a:rPr lang="en-US" b="1" dirty="0"/>
              <a:t>Key Message: </a:t>
            </a:r>
            <a:r>
              <a:rPr lang="en-US" dirty="0"/>
              <a:t>Introduce workshop</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b="0" dirty="0"/>
              <a:t>This is the geometric condition for the workshop scenario.</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210918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610600" cy="1325563"/>
          </a:xfrm>
        </p:spPr>
        <p:txBody>
          <a:bodyPr/>
          <a:lstStyle>
            <a:lvl1pPr algn="l">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71901" y="38022"/>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7" name="TextBox 6">
            <a:extLst>
              <a:ext uri="{FF2B5EF4-FFF2-40B4-BE49-F238E27FC236}">
                <a16:creationId xmlns:a16="http://schemas.microsoft.com/office/drawing/2014/main" id="{DEC548EA-0B80-460D-B1EA-FDB98549A393}"/>
              </a:ext>
            </a:extLst>
          </p:cNvPr>
          <p:cNvSpPr txBox="1"/>
          <p:nvPr userDrawn="1"/>
        </p:nvSpPr>
        <p:spPr>
          <a:xfrm>
            <a:off x="6087468" y="6222094"/>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8-</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3" name="Picture 2" descr="ATSSA logo showing a cone within the A and safer roads save lives">
            <a:extLst>
              <a:ext uri="{FF2B5EF4-FFF2-40B4-BE49-F238E27FC236}">
                <a16:creationId xmlns:a16="http://schemas.microsoft.com/office/drawing/2014/main" id="{294639C6-CDD8-4013-67DB-FFAFF2E9373E}"/>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6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Work Zone Strategies</a:t>
            </a:r>
            <a:endParaRPr lang="en-US" sz="4000" b="1" dirty="0">
              <a:solidFill>
                <a:schemeClr val="bg1"/>
              </a:solidFill>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5390538" y="2342470"/>
            <a:ext cx="3663845" cy="2819400"/>
          </a:xfrm>
        </p:spPr>
        <p:txBody>
          <a:bodyPr/>
          <a:lstStyle/>
          <a:p>
            <a:pPr algn="ctr" eaLnBrk="1" hangingPunct="1">
              <a:defRPr/>
            </a:pPr>
            <a:r>
              <a:rPr lang="en-US" dirty="0"/>
              <a:t>8. Workshop</a:t>
            </a:r>
            <a:br>
              <a:rPr lang="en-US" sz="3600" dirty="0"/>
            </a:br>
            <a:endParaRPr lang="en-US" sz="3600" dirty="0"/>
          </a:p>
        </p:txBody>
      </p:sp>
      <p:pic>
        <p:nvPicPr>
          <p:cNvPr id="7" name="Picture 6" descr="Road Work Ahead sign near drums with vehicles stopped in traffic">
            <a:extLst>
              <a:ext uri="{FF2B5EF4-FFF2-40B4-BE49-F238E27FC236}">
                <a16:creationId xmlns:a16="http://schemas.microsoft.com/office/drawing/2014/main" id="{B1DBC8FA-7345-4375-850D-B48EFE9189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46" y="1848530"/>
            <a:ext cx="4824187" cy="3618140"/>
          </a:xfrm>
          <a:prstGeom prst="rect">
            <a:avLst/>
          </a:prstGeom>
        </p:spPr>
      </p:pic>
      <p:sp>
        <p:nvSpPr>
          <p:cNvPr id="2" name="TextBox 1" descr="https://patch.com/pennsylvania/northwhitehall/coplay-creek-road-closed-for-repairs_345b7cce">
            <a:extLst>
              <a:ext uri="{FF2B5EF4-FFF2-40B4-BE49-F238E27FC236}">
                <a16:creationId xmlns:a16="http://schemas.microsoft.com/office/drawing/2014/main" id="{FF9C9BBE-31BE-A54F-FFD8-F61024EA004F}"/>
              </a:ext>
            </a:extLst>
          </p:cNvPr>
          <p:cNvSpPr txBox="1"/>
          <p:nvPr/>
        </p:nvSpPr>
        <p:spPr>
          <a:xfrm>
            <a:off x="459846" y="5538107"/>
            <a:ext cx="5257800" cy="200055"/>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700" dirty="0"/>
              <a:t>https://</a:t>
            </a:r>
            <a:r>
              <a:rPr lang="en-US" sz="700" dirty="0" err="1"/>
              <a:t>patch.com</a:t>
            </a:r>
            <a:r>
              <a:rPr lang="en-US" sz="700" dirty="0"/>
              <a:t>/</a:t>
            </a:r>
            <a:r>
              <a:rPr lang="en-US" sz="700" dirty="0" err="1"/>
              <a:t>pennsylvania</a:t>
            </a:r>
            <a:r>
              <a:rPr lang="en-US" sz="700" dirty="0"/>
              <a:t>/</a:t>
            </a:r>
            <a:r>
              <a:rPr lang="en-US" sz="700" dirty="0" err="1"/>
              <a:t>northwhitehall</a:t>
            </a:r>
            <a:r>
              <a:rPr lang="en-US" sz="700" dirty="0"/>
              <a:t>/coplay-creek-road-closed-for-repairs_345b7cce</a:t>
            </a:r>
          </a:p>
        </p:txBody>
      </p:sp>
    </p:spTree>
    <p:extLst>
      <p:ext uri="{BB962C8B-B14F-4D97-AF65-F5344CB8AC3E}">
        <p14:creationId xmlns:p14="http://schemas.microsoft.com/office/powerpoint/2010/main" val="390945937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Assignment</a:t>
            </a:r>
          </a:p>
        </p:txBody>
      </p:sp>
      <p:sp>
        <p:nvSpPr>
          <p:cNvPr id="3" name="Content Placeholder 2"/>
          <p:cNvSpPr>
            <a:spLocks noGrp="1"/>
          </p:cNvSpPr>
          <p:nvPr>
            <p:ph idx="1"/>
          </p:nvPr>
        </p:nvSpPr>
        <p:spPr>
          <a:xfrm>
            <a:off x="457200" y="1524000"/>
            <a:ext cx="8382000" cy="4648200"/>
          </a:xfrm>
        </p:spPr>
        <p:txBody>
          <a:bodyPr/>
          <a:lstStyle/>
          <a:p>
            <a:r>
              <a:rPr lang="en-US" dirty="0"/>
              <a:t>You are to design a traffic control plan to safely guide road users around your work area while leaving the ramps open</a:t>
            </a:r>
          </a:p>
          <a:p>
            <a:r>
              <a:rPr lang="en-US" dirty="0"/>
              <a:t>Your plan is to be consistent with the </a:t>
            </a:r>
            <a:r>
              <a:rPr lang="en-US" i="1" dirty="0"/>
              <a:t>Manual on Uniform Traffic Control Devices and your State standards and guidelines</a:t>
            </a:r>
            <a:endParaRPr lang="en-US" dirty="0"/>
          </a:p>
          <a:p>
            <a:r>
              <a:rPr lang="en-US" dirty="0"/>
              <a:t>You may use your course materials as references</a:t>
            </a:r>
          </a:p>
          <a:p>
            <a:endParaRPr lang="en-US" dirty="0"/>
          </a:p>
        </p:txBody>
      </p:sp>
    </p:spTree>
    <p:extLst>
      <p:ext uri="{BB962C8B-B14F-4D97-AF65-F5344CB8AC3E}">
        <p14:creationId xmlns:p14="http://schemas.microsoft.com/office/powerpoint/2010/main" val="4079845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a:t>
            </a:r>
          </a:p>
        </p:txBody>
      </p:sp>
      <p:sp>
        <p:nvSpPr>
          <p:cNvPr id="3" name="Content Placeholder 2"/>
          <p:cNvSpPr>
            <a:spLocks noGrp="1"/>
          </p:cNvSpPr>
          <p:nvPr>
            <p:ph idx="1"/>
          </p:nvPr>
        </p:nvSpPr>
        <p:spPr>
          <a:xfrm>
            <a:off x="381000" y="1524000"/>
            <a:ext cx="8458200" cy="4648200"/>
          </a:xfrm>
        </p:spPr>
        <p:txBody>
          <a:bodyPr/>
          <a:lstStyle/>
          <a:p>
            <a:pPr>
              <a:buNone/>
            </a:pPr>
            <a:r>
              <a:rPr lang="en-US" dirty="0"/>
              <a:t>1. Which strategies would you consider for this operation to:</a:t>
            </a:r>
          </a:p>
          <a:p>
            <a:pPr indent="0"/>
            <a:r>
              <a:rPr lang="en-US" dirty="0"/>
              <a:t> Optimize worker safety? Worker access?</a:t>
            </a:r>
          </a:p>
          <a:p>
            <a:pPr indent="0"/>
            <a:r>
              <a:rPr lang="en-US" dirty="0"/>
              <a:t> Optimize traffic flow?</a:t>
            </a:r>
          </a:p>
          <a:p>
            <a:pPr indent="0"/>
            <a:r>
              <a:rPr lang="en-US" dirty="0"/>
              <a:t> Minimize the duration of the operation?</a:t>
            </a:r>
          </a:p>
          <a:p>
            <a:pPr indent="0"/>
            <a:r>
              <a:rPr lang="en-US" dirty="0"/>
              <a:t> Assure contractor performance?</a:t>
            </a:r>
          </a:p>
          <a:p>
            <a:pPr marL="0" indent="0">
              <a:buNone/>
            </a:pPr>
            <a:r>
              <a:rPr lang="en-US" dirty="0"/>
              <a:t>2. Which of TTC, </a:t>
            </a:r>
            <a:r>
              <a:rPr lang="en-US" dirty="0" err="1"/>
              <a:t>PI&amp;O</a:t>
            </a:r>
            <a:r>
              <a:rPr lang="en-US" dirty="0"/>
              <a:t> and TO work zone strategies would you choose? Why?</a:t>
            </a:r>
          </a:p>
        </p:txBody>
      </p:sp>
    </p:spTree>
    <p:extLst>
      <p:ext uri="{BB962C8B-B14F-4D97-AF65-F5344CB8AC3E}">
        <p14:creationId xmlns:p14="http://schemas.microsoft.com/office/powerpoint/2010/main" val="2625391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a:t>
            </a:r>
          </a:p>
        </p:txBody>
      </p:sp>
      <p:sp>
        <p:nvSpPr>
          <p:cNvPr id="3" name="Content Placeholder 2"/>
          <p:cNvSpPr>
            <a:spLocks noGrp="1"/>
          </p:cNvSpPr>
          <p:nvPr>
            <p:ph idx="1"/>
          </p:nvPr>
        </p:nvSpPr>
        <p:spPr>
          <a:xfrm>
            <a:off x="304800" y="1143000"/>
            <a:ext cx="8686800" cy="4648200"/>
          </a:xfrm>
        </p:spPr>
        <p:txBody>
          <a:bodyPr/>
          <a:lstStyle/>
          <a:p>
            <a:pPr>
              <a:buNone/>
            </a:pPr>
            <a:endParaRPr lang="en-US" dirty="0"/>
          </a:p>
          <a:p>
            <a:pPr>
              <a:buNone/>
            </a:pPr>
            <a:r>
              <a:rPr lang="en-US" dirty="0"/>
              <a:t>3. Which contracting strategy would you consider? Why? </a:t>
            </a:r>
          </a:p>
          <a:p>
            <a:pPr>
              <a:buNone/>
            </a:pPr>
            <a:r>
              <a:rPr lang="en-US" dirty="0"/>
              <a:t>4. If night work is considered, which special considerations (requirements) would you consider? Why?</a:t>
            </a:r>
          </a:p>
          <a:p>
            <a:pPr>
              <a:buNone/>
            </a:pPr>
            <a:r>
              <a:rPr lang="en-US" dirty="0"/>
              <a:t>5. Your TMP considerations</a:t>
            </a:r>
          </a:p>
          <a:p>
            <a:endParaRPr lang="en-US" dirty="0"/>
          </a:p>
        </p:txBody>
      </p:sp>
    </p:spTree>
    <p:extLst>
      <p:ext uri="{BB962C8B-B14F-4D97-AF65-F5344CB8AC3E}">
        <p14:creationId xmlns:p14="http://schemas.microsoft.com/office/powerpoint/2010/main" val="3154602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orkshop diagram handout showing six lane freeway in one direction with ramps A and B (off and on) and work space in between ramps"/>
          <p:cNvPicPr>
            <a:picLocks noChangeAspect="1" noChangeArrowheads="1"/>
          </p:cNvPicPr>
          <p:nvPr/>
        </p:nvPicPr>
        <p:blipFill>
          <a:blip r:embed="rId3" cstate="print"/>
          <a:srcRect/>
          <a:stretch>
            <a:fillRect/>
          </a:stretch>
        </p:blipFill>
        <p:spPr bwMode="auto">
          <a:xfrm>
            <a:off x="0" y="1909764"/>
            <a:ext cx="9144000" cy="2618434"/>
          </a:xfrm>
          <a:prstGeom prst="rect">
            <a:avLst/>
          </a:prstGeom>
          <a:noFill/>
          <a:ln w="9525">
            <a:noFill/>
            <a:miter lim="800000"/>
            <a:headEnd/>
            <a:tailEnd/>
          </a:ln>
        </p:spPr>
      </p:pic>
      <p:sp>
        <p:nvSpPr>
          <p:cNvPr id="3" name="Title 1"/>
          <p:cNvSpPr>
            <a:spLocks noGrp="1"/>
          </p:cNvSpPr>
          <p:nvPr>
            <p:ph type="title"/>
          </p:nvPr>
        </p:nvSpPr>
        <p:spPr>
          <a:xfrm>
            <a:off x="381000" y="0"/>
            <a:ext cx="8763000" cy="1325563"/>
          </a:xfrm>
        </p:spPr>
        <p:txBody>
          <a:bodyPr/>
          <a:lstStyle/>
          <a:p>
            <a:r>
              <a:rPr lang="en-US" dirty="0"/>
              <a:t>Workshop Discussion </a:t>
            </a:r>
          </a:p>
        </p:txBody>
      </p:sp>
      <p:sp>
        <p:nvSpPr>
          <p:cNvPr id="2" name="Google Shape;74;p1">
            <a:extLst>
              <a:ext uri="{FF2B5EF4-FFF2-40B4-BE49-F238E27FC236}">
                <a16:creationId xmlns:a16="http://schemas.microsoft.com/office/drawing/2014/main" id="{6C720BCB-7BDF-8B97-18A9-1F99403033DD}"/>
              </a:ext>
            </a:extLst>
          </p:cNvPr>
          <p:cNvSpPr/>
          <p:nvPr/>
        </p:nvSpPr>
        <p:spPr>
          <a:xfrm>
            <a:off x="7467600" y="4191000"/>
            <a:ext cx="1524000" cy="246181"/>
          </a:xfrm>
          <a:prstGeom prst="rect">
            <a:avLst/>
          </a:prstGeom>
          <a:noFill/>
          <a:ln>
            <a:noFill/>
          </a:ln>
        </p:spPr>
        <p:txBody>
          <a:bodyPr spcFirstLastPara="1" wrap="square" lIns="91425" tIns="45700" rIns="91425" bIns="45700" anchor="t" anchorCtr="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9671571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40089509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Work Zone Strategies</a:t>
            </a:r>
            <a:endParaRPr lang="en-US" sz="4000" b="1" dirty="0">
              <a:solidFill>
                <a:schemeClr val="bg1"/>
              </a:solidFill>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5390538" y="2342470"/>
            <a:ext cx="3663845" cy="1696130"/>
          </a:xfrm>
        </p:spPr>
        <p:txBody>
          <a:bodyPr/>
          <a:lstStyle/>
          <a:p>
            <a:pPr algn="ctr" eaLnBrk="1" hangingPunct="1">
              <a:defRPr/>
            </a:pPr>
            <a:r>
              <a:rPr lang="en-US"/>
              <a:t>Closing</a:t>
            </a:r>
            <a:br>
              <a:rPr lang="en-US" dirty="0"/>
            </a:br>
            <a:r>
              <a:rPr lang="en-US" dirty="0"/>
              <a:t>&amp; Exam</a:t>
            </a:r>
            <a:br>
              <a:rPr lang="en-US" sz="3600" dirty="0"/>
            </a:br>
            <a:endParaRPr lang="en-US" sz="3600" dirty="0"/>
          </a:p>
        </p:txBody>
      </p:sp>
      <p:pic>
        <p:nvPicPr>
          <p:cNvPr id="7" name="Picture 6" descr="Road Work Ahead sign near drums with vehicles stopped in traffic">
            <a:extLst>
              <a:ext uri="{FF2B5EF4-FFF2-40B4-BE49-F238E27FC236}">
                <a16:creationId xmlns:a16="http://schemas.microsoft.com/office/drawing/2014/main" id="{B1DBC8FA-7345-4375-850D-B48EFE9189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46" y="1848530"/>
            <a:ext cx="4824187" cy="3618140"/>
          </a:xfrm>
          <a:prstGeom prst="rect">
            <a:avLst/>
          </a:prstGeom>
        </p:spPr>
      </p:pic>
      <p:sp>
        <p:nvSpPr>
          <p:cNvPr id="2" name="TextBox 1" descr="https://patch.com/pennsylvania/northwhitehall/coplay-creek-road-closed-for-repairs_345b7cce">
            <a:extLst>
              <a:ext uri="{FF2B5EF4-FFF2-40B4-BE49-F238E27FC236}">
                <a16:creationId xmlns:a16="http://schemas.microsoft.com/office/drawing/2014/main" id="{4732023A-854C-5C1D-E8EF-9EFEBAB6D241}"/>
              </a:ext>
            </a:extLst>
          </p:cNvPr>
          <p:cNvSpPr txBox="1"/>
          <p:nvPr/>
        </p:nvSpPr>
        <p:spPr>
          <a:xfrm>
            <a:off x="459846" y="5538107"/>
            <a:ext cx="5257800" cy="200055"/>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700" dirty="0"/>
              <a:t>https://</a:t>
            </a:r>
            <a:r>
              <a:rPr lang="en-US" sz="700" dirty="0" err="1"/>
              <a:t>patch.com</a:t>
            </a:r>
            <a:r>
              <a:rPr lang="en-US" sz="700" dirty="0"/>
              <a:t>/</a:t>
            </a:r>
            <a:r>
              <a:rPr lang="en-US" sz="700" dirty="0" err="1"/>
              <a:t>pennsylvania</a:t>
            </a:r>
            <a:r>
              <a:rPr lang="en-US" sz="700" dirty="0"/>
              <a:t>/</a:t>
            </a:r>
            <a:r>
              <a:rPr lang="en-US" sz="700" dirty="0" err="1"/>
              <a:t>northwhitehall</a:t>
            </a:r>
            <a:r>
              <a:rPr lang="en-US" sz="700" dirty="0"/>
              <a:t>/coplay-creek-road-closed-for-repairs_345b7cce</a:t>
            </a:r>
          </a:p>
        </p:txBody>
      </p:sp>
    </p:spTree>
    <p:extLst>
      <p:ext uri="{BB962C8B-B14F-4D97-AF65-F5344CB8AC3E}">
        <p14:creationId xmlns:p14="http://schemas.microsoft.com/office/powerpoint/2010/main" val="4113839166"/>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4" name="Rectangle 2"/>
          <p:cNvSpPr>
            <a:spLocks noGrp="1" noChangeArrowheads="1"/>
          </p:cNvSpPr>
          <p:nvPr>
            <p:ph type="title"/>
          </p:nvPr>
        </p:nvSpPr>
        <p:spPr/>
        <p:txBody>
          <a:bodyPr/>
          <a:lstStyle/>
          <a:p>
            <a:pPr eaLnBrk="1" hangingPunct="1">
              <a:defRPr/>
            </a:pPr>
            <a:r>
              <a:rPr lang="en-US" dirty="0"/>
              <a:t>Module Objectives</a:t>
            </a:r>
          </a:p>
        </p:txBody>
      </p:sp>
      <p:sp>
        <p:nvSpPr>
          <p:cNvPr id="7171" name="Rectangle 3"/>
          <p:cNvSpPr>
            <a:spLocks noGrp="1" noChangeArrowheads="1"/>
          </p:cNvSpPr>
          <p:nvPr>
            <p:ph type="body" idx="1"/>
          </p:nvPr>
        </p:nvSpPr>
        <p:spPr/>
        <p:txBody>
          <a:bodyPr/>
          <a:lstStyle/>
          <a:p>
            <a:pPr eaLnBrk="1" hangingPunct="1"/>
            <a:r>
              <a:rPr lang="en-US"/>
              <a:t>Review the “Parking Lot”</a:t>
            </a:r>
          </a:p>
          <a:p>
            <a:pPr eaLnBrk="1" hangingPunct="1"/>
            <a:r>
              <a:rPr lang="en-US"/>
              <a:t>Review course objectives</a:t>
            </a:r>
          </a:p>
          <a:p>
            <a:pPr eaLnBrk="1" hangingPunct="1"/>
            <a:r>
              <a:rPr lang="en-US"/>
              <a:t>Complete course evaluation form</a:t>
            </a:r>
          </a:p>
          <a:p>
            <a:pPr eaLnBrk="1" hangingPunct="1"/>
            <a:r>
              <a:rPr lang="en-US"/>
              <a:t>Take exam</a:t>
            </a:r>
          </a:p>
          <a:p>
            <a:pPr eaLnBrk="1" hangingPunct="1"/>
            <a:r>
              <a:rPr lang="en-US"/>
              <a:t>Adjourn!</a:t>
            </a:r>
          </a:p>
        </p:txBody>
      </p:sp>
    </p:spTree>
    <p:extLst>
      <p:ext uri="{BB962C8B-B14F-4D97-AF65-F5344CB8AC3E}">
        <p14:creationId xmlns:p14="http://schemas.microsoft.com/office/powerpoint/2010/main" val="1979861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2" name="Rectangle 2"/>
          <p:cNvSpPr>
            <a:spLocks noGrp="1" noChangeArrowheads="1"/>
          </p:cNvSpPr>
          <p:nvPr>
            <p:ph type="title"/>
          </p:nvPr>
        </p:nvSpPr>
        <p:spPr/>
        <p:txBody>
          <a:bodyPr/>
          <a:lstStyle/>
          <a:p>
            <a:pPr eaLnBrk="1" hangingPunct="1">
              <a:defRPr/>
            </a:pPr>
            <a:r>
              <a:rPr lang="en-US" dirty="0"/>
              <a:t>Check the “Parking Lot”</a:t>
            </a:r>
          </a:p>
        </p:txBody>
      </p:sp>
      <p:sp>
        <p:nvSpPr>
          <p:cNvPr id="8195" name="Rectangle 3"/>
          <p:cNvSpPr>
            <a:spLocks noGrp="1" noChangeArrowheads="1"/>
          </p:cNvSpPr>
          <p:nvPr>
            <p:ph type="body" idx="1"/>
          </p:nvPr>
        </p:nvSpPr>
        <p:spPr>
          <a:xfrm>
            <a:off x="457200" y="1752600"/>
            <a:ext cx="4191000" cy="4419600"/>
          </a:xfrm>
        </p:spPr>
        <p:txBody>
          <a:bodyPr/>
          <a:lstStyle/>
          <a:p>
            <a:pPr eaLnBrk="1" hangingPunct="1"/>
            <a:r>
              <a:rPr lang="en-US" dirty="0"/>
              <a:t>Pending questions or issues?</a:t>
            </a:r>
          </a:p>
        </p:txBody>
      </p:sp>
    </p:spTree>
    <p:extLst>
      <p:ext uri="{BB962C8B-B14F-4D97-AF65-F5344CB8AC3E}">
        <p14:creationId xmlns:p14="http://schemas.microsoft.com/office/powerpoint/2010/main" val="3023839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218"/>
            <a:ext cx="8610600" cy="1325563"/>
          </a:xfrm>
        </p:spPr>
        <p:txBody>
          <a:bodyPr/>
          <a:lstStyle/>
          <a:p>
            <a:pPr>
              <a:defRPr/>
            </a:pPr>
            <a:r>
              <a:rPr lang="en-US" dirty="0"/>
              <a:t>Course Objectives</a:t>
            </a:r>
          </a:p>
        </p:txBody>
      </p:sp>
      <p:sp>
        <p:nvSpPr>
          <p:cNvPr id="9219" name="Content Placeholder 2"/>
          <p:cNvSpPr>
            <a:spLocks noGrp="1"/>
          </p:cNvSpPr>
          <p:nvPr>
            <p:ph idx="1"/>
          </p:nvPr>
        </p:nvSpPr>
        <p:spPr>
          <a:xfrm>
            <a:off x="533400" y="1676400"/>
            <a:ext cx="8305800" cy="4419600"/>
          </a:xfrm>
        </p:spPr>
        <p:txBody>
          <a:bodyPr/>
          <a:lstStyle/>
          <a:p>
            <a:r>
              <a:rPr lang="en-US" dirty="0"/>
              <a:t>To discuss various strategies available to work zone designers</a:t>
            </a:r>
          </a:p>
          <a:p>
            <a:r>
              <a:rPr lang="en-US" dirty="0"/>
              <a:t>To provide guidance to help you identify, evaluate and select work zone strategies</a:t>
            </a:r>
          </a:p>
          <a:p>
            <a:r>
              <a:rPr lang="en-US" dirty="0"/>
              <a:t>To discuss strategies as related to Transportation Management Plans</a:t>
            </a:r>
          </a:p>
        </p:txBody>
      </p:sp>
    </p:spTree>
    <p:extLst>
      <p:ext uri="{BB962C8B-B14F-4D97-AF65-F5344CB8AC3E}">
        <p14:creationId xmlns:p14="http://schemas.microsoft.com/office/powerpoint/2010/main" val="16350343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5" name="Rectangle 3"/>
          <p:cNvSpPr>
            <a:spLocks noGrp="1" noChangeArrowheads="1"/>
          </p:cNvSpPr>
          <p:nvPr>
            <p:ph type="body" idx="1"/>
          </p:nvPr>
        </p:nvSpPr>
        <p:spPr>
          <a:xfrm>
            <a:off x="446139" y="1524000"/>
            <a:ext cx="3897262" cy="4495800"/>
          </a:xfrm>
        </p:spPr>
        <p:txBody>
          <a:bodyPr/>
          <a:lstStyle/>
          <a:p>
            <a:pPr>
              <a:buClr>
                <a:srgbClr val="E23012"/>
              </a:buClr>
            </a:pPr>
            <a:r>
              <a:rPr lang="en-US" dirty="0"/>
              <a:t>Know the various available work zone strategies</a:t>
            </a:r>
          </a:p>
          <a:p>
            <a:pPr>
              <a:buClr>
                <a:srgbClr val="E23012"/>
              </a:buClr>
            </a:pPr>
            <a:r>
              <a:rPr lang="en-US" dirty="0"/>
              <a:t>Be able to identify, evaluate and select strategies for work zone traffic control</a:t>
            </a:r>
          </a:p>
        </p:txBody>
      </p:sp>
      <p:pic>
        <p:nvPicPr>
          <p:cNvPr id="10244" name="Picture 4" descr="Work Zone with the text&#10;You'll Never Get to Work on Time.  HaHa!!"/>
          <p:cNvPicPr>
            <a:picLocks noChangeAspect="1" noChangeArrowheads="1"/>
          </p:cNvPicPr>
          <p:nvPr/>
        </p:nvPicPr>
        <p:blipFill>
          <a:blip r:embed="rId3" cstate="print"/>
          <a:srcRect l="30222" t="7692" r="5779" b="13461"/>
          <a:stretch>
            <a:fillRect/>
          </a:stretch>
        </p:blipFill>
        <p:spPr bwMode="auto">
          <a:xfrm>
            <a:off x="4572000" y="1524000"/>
            <a:ext cx="3679825" cy="4191000"/>
          </a:xfrm>
          <a:prstGeom prst="rect">
            <a:avLst/>
          </a:prstGeom>
          <a:noFill/>
          <a:ln w="9525">
            <a:noFill/>
            <a:miter lim="800000"/>
            <a:headEnd/>
            <a:tailEnd/>
          </a:ln>
        </p:spPr>
      </p:pic>
      <p:sp>
        <p:nvSpPr>
          <p:cNvPr id="5" name="Title 1">
            <a:extLst>
              <a:ext uri="{FF2B5EF4-FFF2-40B4-BE49-F238E27FC236}">
                <a16:creationId xmlns:a16="http://schemas.microsoft.com/office/drawing/2014/main" id="{3F2156E7-BCD8-45D6-ACF0-454C647EAB5B}"/>
              </a:ext>
            </a:extLst>
          </p:cNvPr>
          <p:cNvSpPr txBox="1">
            <a:spLocks/>
          </p:cNvSpPr>
          <p:nvPr/>
        </p:nvSpPr>
        <p:spPr bwMode="auto">
          <a:xfrm>
            <a:off x="533400" y="99218"/>
            <a:ext cx="8610600" cy="1325563"/>
          </a:xfrm>
          <a:prstGeom prst="rect">
            <a:avLst/>
          </a:prstGeom>
          <a:solidFill>
            <a:schemeClr val="lt1"/>
          </a:solidFill>
          <a:ln w="25400" cap="flat" cmpd="sng" algn="ctr">
            <a:solidFill>
              <a:schemeClr val="accent3"/>
            </a:solidFill>
            <a:prstDash val="solid"/>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a:lstStyle>
          <a:p>
            <a:pPr>
              <a:defRPr/>
            </a:pPr>
            <a:r>
              <a:rPr lang="en-US" kern="0" dirty="0"/>
              <a:t>You should now…</a:t>
            </a:r>
          </a:p>
        </p:txBody>
      </p:sp>
      <p:sp>
        <p:nvSpPr>
          <p:cNvPr id="2" name="Title 1">
            <a:extLst>
              <a:ext uri="{FF2B5EF4-FFF2-40B4-BE49-F238E27FC236}">
                <a16:creationId xmlns:a16="http://schemas.microsoft.com/office/drawing/2014/main" id="{13F5EB5B-3C49-AF4B-A3AE-FAA1759968C4}"/>
              </a:ext>
            </a:extLst>
          </p:cNvPr>
          <p:cNvSpPr>
            <a:spLocks noGrp="1"/>
          </p:cNvSpPr>
          <p:nvPr>
            <p:ph type="title"/>
          </p:nvPr>
        </p:nvSpPr>
        <p:spPr/>
        <p:txBody>
          <a:bodyPr/>
          <a:lstStyle/>
          <a:p>
            <a:r>
              <a:rPr lang="en-US" dirty="0"/>
              <a:t>You should now…</a:t>
            </a:r>
          </a:p>
        </p:txBody>
      </p:sp>
      <p:sp>
        <p:nvSpPr>
          <p:cNvPr id="3" name="Google Shape;74;p1">
            <a:extLst>
              <a:ext uri="{FF2B5EF4-FFF2-40B4-BE49-F238E27FC236}">
                <a16:creationId xmlns:a16="http://schemas.microsoft.com/office/drawing/2014/main" id="{97E98F22-84B9-4E45-78EC-F77DDC92D486}"/>
              </a:ext>
            </a:extLst>
          </p:cNvPr>
          <p:cNvSpPr/>
          <p:nvPr/>
        </p:nvSpPr>
        <p:spPr>
          <a:xfrm>
            <a:off x="7173861" y="5715000"/>
            <a:ext cx="1524000" cy="246181"/>
          </a:xfrm>
          <a:prstGeom prst="rect">
            <a:avLst/>
          </a:prstGeom>
          <a:noFill/>
          <a:ln>
            <a:noFill/>
          </a:ln>
        </p:spPr>
        <p:txBody>
          <a:bodyPr spcFirstLastPara="1" wrap="square" lIns="91425" tIns="45700" rIns="91425" bIns="45700" anchor="t" anchorCtr="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17363730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381000" y="228600"/>
            <a:ext cx="8686800" cy="914400"/>
          </a:xfrm>
        </p:spPr>
        <p:txBody>
          <a:bodyPr/>
          <a:lstStyle/>
          <a:p>
            <a:pPr>
              <a:defRPr/>
            </a:pPr>
            <a:r>
              <a:rPr lang="en-US" dirty="0"/>
              <a:t>Module Objectives</a:t>
            </a:r>
          </a:p>
        </p:txBody>
      </p:sp>
      <p:sp>
        <p:nvSpPr>
          <p:cNvPr id="4099" name="Rectangle 3"/>
          <p:cNvSpPr>
            <a:spLocks noGrp="1" noChangeArrowheads="1"/>
          </p:cNvSpPr>
          <p:nvPr>
            <p:ph type="body" idx="1"/>
          </p:nvPr>
        </p:nvSpPr>
        <p:spPr>
          <a:xfrm>
            <a:off x="381000" y="1828800"/>
            <a:ext cx="8229600" cy="4343400"/>
          </a:xfrm>
          <a:noFill/>
        </p:spPr>
        <p:txBody>
          <a:bodyPr/>
          <a:lstStyle/>
          <a:p>
            <a:pPr lvl="1">
              <a:spcBef>
                <a:spcPct val="50000"/>
              </a:spcBef>
            </a:pPr>
            <a:r>
              <a:rPr lang="en-US"/>
              <a:t>Apply the concepts learned to a real-world scenario </a:t>
            </a:r>
          </a:p>
          <a:p>
            <a:endParaRPr lang="en-US" dirty="0"/>
          </a:p>
          <a:p>
            <a:pPr lvl="2">
              <a:spcBef>
                <a:spcPct val="50000"/>
              </a:spcBef>
              <a:buFontTx/>
              <a:buNone/>
            </a:pPr>
            <a:endParaRPr lang="en-US" dirty="0"/>
          </a:p>
        </p:txBody>
      </p:sp>
    </p:spTree>
    <p:extLst>
      <p:ext uri="{BB962C8B-B14F-4D97-AF65-F5344CB8AC3E}">
        <p14:creationId xmlns:p14="http://schemas.microsoft.com/office/powerpoint/2010/main" val="62648107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4674" name="Rectangle 2"/>
          <p:cNvSpPr>
            <a:spLocks noGrp="1" noChangeArrowheads="1"/>
          </p:cNvSpPr>
          <p:nvPr>
            <p:ph type="title"/>
          </p:nvPr>
        </p:nvSpPr>
        <p:spPr>
          <a:xfrm>
            <a:off x="228600" y="228600"/>
            <a:ext cx="7924800" cy="1219200"/>
          </a:xfrm>
        </p:spPr>
        <p:txBody>
          <a:bodyPr/>
          <a:lstStyle/>
          <a:p>
            <a:pPr eaLnBrk="1" hangingPunct="1">
              <a:defRPr/>
            </a:pPr>
            <a:r>
              <a:rPr lang="en-US" dirty="0" err="1"/>
              <a:t>ATSSA’s</a:t>
            </a:r>
            <a:r>
              <a:rPr lang="en-US" dirty="0"/>
              <a:t> Course Evaluation</a:t>
            </a:r>
            <a:br>
              <a:rPr lang="en-US" dirty="0"/>
            </a:br>
            <a:r>
              <a:rPr lang="en-US" dirty="0"/>
              <a:t>Form</a:t>
            </a:r>
          </a:p>
        </p:txBody>
      </p:sp>
      <p:sp>
        <p:nvSpPr>
          <p:cNvPr id="12" name="Rectangle 11">
            <a:extLst>
              <a:ext uri="{C183D7F6-B498-43B3-948B-1728B52AA6E4}">
                <adec:decorative xmlns:adec="http://schemas.microsoft.com/office/drawing/2017/decorative" val="1"/>
              </a:ext>
            </a:extLst>
          </p:cNvPr>
          <p:cNvSpPr/>
          <p:nvPr/>
        </p:nvSpPr>
        <p:spPr>
          <a:xfrm>
            <a:off x="381000" y="2133600"/>
            <a:ext cx="533400" cy="533400"/>
          </a:xfrm>
          <a:prstGeom prst="rect">
            <a:avLst/>
          </a:prstGeom>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Arial" panose="020B0604020202020204" pitchFamily="34" charset="0"/>
            </a:endParaRPr>
          </a:p>
        </p:txBody>
      </p:sp>
      <p:sp>
        <p:nvSpPr>
          <p:cNvPr id="11269" name="TextBox 12"/>
          <p:cNvSpPr txBox="1">
            <a:spLocks noChangeArrowheads="1"/>
          </p:cNvSpPr>
          <p:nvPr/>
        </p:nvSpPr>
        <p:spPr bwMode="auto">
          <a:xfrm>
            <a:off x="1219200" y="1981200"/>
            <a:ext cx="2590800" cy="3108543"/>
          </a:xfrm>
          <a:prstGeom prst="rect">
            <a:avLst/>
          </a:prstGeom>
          <a:noFill/>
          <a:ln w="9525">
            <a:noFill/>
            <a:miter lim="800000"/>
            <a:headEnd/>
            <a:tailEnd/>
          </a:ln>
        </p:spPr>
        <p:txBody>
          <a:bodyPr>
            <a:spAutoFit/>
          </a:bodyPr>
          <a:lstStyle/>
          <a:p>
            <a:r>
              <a:rPr lang="en-US" sz="2800" dirty="0">
                <a:latin typeface="Arial" panose="020B0604020202020204" pitchFamily="34" charset="0"/>
              </a:rPr>
              <a:t>Mark with an ‘X”</a:t>
            </a:r>
          </a:p>
          <a:p>
            <a:endParaRPr lang="en-US" sz="2800" dirty="0">
              <a:latin typeface="Arial" panose="020B0604020202020204" pitchFamily="34" charset="0"/>
            </a:endParaRPr>
          </a:p>
          <a:p>
            <a:r>
              <a:rPr lang="en-US" sz="2800" dirty="0">
                <a:latin typeface="Arial" panose="020B0604020202020204" pitchFamily="34" charset="0"/>
              </a:rPr>
              <a:t>If a correction is needed, fill it in and “X” again</a:t>
            </a:r>
          </a:p>
        </p:txBody>
      </p:sp>
      <p:sp>
        <p:nvSpPr>
          <p:cNvPr id="14" name="Rectangle 13">
            <a:extLst>
              <a:ext uri="{C183D7F6-B498-43B3-948B-1728B52AA6E4}">
                <adec:decorative xmlns:adec="http://schemas.microsoft.com/office/drawing/2017/decorative" val="1"/>
              </a:ext>
            </a:extLst>
          </p:cNvPr>
          <p:cNvSpPr/>
          <p:nvPr/>
        </p:nvSpPr>
        <p:spPr>
          <a:xfrm>
            <a:off x="381000" y="3505200"/>
            <a:ext cx="533400" cy="533400"/>
          </a:xfrm>
          <a:prstGeom prst="rect">
            <a:avLst/>
          </a:prstGeom>
          <a:solidFill>
            <a:schemeClr val="tx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Arial" panose="020B0604020202020204" pitchFamily="34" charset="0"/>
            </a:endParaRPr>
          </a:p>
        </p:txBody>
      </p:sp>
      <p:cxnSp>
        <p:nvCxnSpPr>
          <p:cNvPr id="16" name="Straight Connector 15">
            <a:extLst>
              <a:ext uri="{C183D7F6-B498-43B3-948B-1728B52AA6E4}">
                <adec:decorative xmlns:adec="http://schemas.microsoft.com/office/drawing/2017/decorative" val="1"/>
              </a:ext>
            </a:extLst>
          </p:cNvPr>
          <p:cNvCxnSpPr/>
          <p:nvPr/>
        </p:nvCxnSpPr>
        <p:spPr>
          <a:xfrm rot="16200000" flipH="1">
            <a:off x="381000" y="2133600"/>
            <a:ext cx="533400" cy="53340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C183D7F6-B498-43B3-948B-1728B52AA6E4}">
                <adec:decorative xmlns:adec="http://schemas.microsoft.com/office/drawing/2017/decorative" val="1"/>
              </a:ext>
            </a:extLst>
          </p:cNvPr>
          <p:cNvCxnSpPr/>
          <p:nvPr/>
        </p:nvCxnSpPr>
        <p:spPr>
          <a:xfrm rot="5400000" flipH="1" flipV="1">
            <a:off x="381000" y="2133600"/>
            <a:ext cx="533400" cy="53340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7752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381000" y="76200"/>
            <a:ext cx="8763000" cy="1096963"/>
          </a:xfrm>
        </p:spPr>
        <p:txBody>
          <a:bodyPr/>
          <a:lstStyle/>
          <a:p>
            <a:pPr eaLnBrk="1" hangingPunct="1">
              <a:defRPr/>
            </a:pPr>
            <a:r>
              <a:rPr lang="en-US" dirty="0"/>
              <a:t>Exam</a:t>
            </a:r>
          </a:p>
        </p:txBody>
      </p:sp>
      <p:sp>
        <p:nvSpPr>
          <p:cNvPr id="17411" name="Rectangle 3"/>
          <p:cNvSpPr>
            <a:spLocks noGrp="1" noChangeArrowheads="1"/>
          </p:cNvSpPr>
          <p:nvPr>
            <p:ph type="body" idx="1"/>
          </p:nvPr>
        </p:nvSpPr>
        <p:spPr>
          <a:xfrm>
            <a:off x="475955" y="1371600"/>
            <a:ext cx="4477045" cy="4724400"/>
          </a:xfrm>
        </p:spPr>
        <p:txBody>
          <a:bodyPr/>
          <a:lstStyle/>
          <a:p>
            <a:pPr eaLnBrk="1" hangingPunct="1">
              <a:defRPr/>
            </a:pPr>
            <a:r>
              <a:rPr lang="en-US" dirty="0"/>
              <a:t>25 multiple choice questions</a:t>
            </a:r>
          </a:p>
          <a:p>
            <a:pPr eaLnBrk="1" hangingPunct="1">
              <a:defRPr/>
            </a:pPr>
            <a:r>
              <a:rPr lang="en-US" dirty="0"/>
              <a:t>4 pts each = 100 pts</a:t>
            </a:r>
          </a:p>
          <a:p>
            <a:pPr eaLnBrk="1" hangingPunct="1">
              <a:defRPr/>
            </a:pPr>
            <a:r>
              <a:rPr lang="en-US" dirty="0"/>
              <a:t>30 minutes</a:t>
            </a:r>
          </a:p>
          <a:p>
            <a:pPr eaLnBrk="1" hangingPunct="1">
              <a:defRPr/>
            </a:pPr>
            <a:r>
              <a:rPr lang="en-US" dirty="0"/>
              <a:t>Open book, open notes</a:t>
            </a:r>
          </a:p>
          <a:p>
            <a:pPr eaLnBrk="1" hangingPunct="1">
              <a:defRPr/>
            </a:pPr>
            <a:r>
              <a:rPr lang="en-US" dirty="0"/>
              <a:t>Passing grade = 80%</a:t>
            </a:r>
          </a:p>
        </p:txBody>
      </p:sp>
    </p:spTree>
    <p:extLst>
      <p:ext uri="{BB962C8B-B14F-4D97-AF65-F5344CB8AC3E}">
        <p14:creationId xmlns:p14="http://schemas.microsoft.com/office/powerpoint/2010/main" val="2519016433"/>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3" name="Rectangle 2"/>
          <p:cNvSpPr>
            <a:spLocks noGrp="1" noChangeArrowheads="1"/>
          </p:cNvSpPr>
          <p:nvPr>
            <p:ph type="title"/>
          </p:nvPr>
        </p:nvSpPr>
        <p:spPr>
          <a:xfrm>
            <a:off x="304800" y="0"/>
            <a:ext cx="8382000" cy="1447800"/>
          </a:xfrm>
        </p:spPr>
        <p:txBody>
          <a:bodyPr/>
          <a:lstStyle/>
          <a:p>
            <a:pPr eaLnBrk="1" hangingPunct="1"/>
            <a:r>
              <a:rPr lang="en-US" dirty="0"/>
              <a:t>Exam Answer Sheet</a:t>
            </a:r>
          </a:p>
        </p:txBody>
      </p:sp>
      <p:sp>
        <p:nvSpPr>
          <p:cNvPr id="204804" name="Rectangle 13"/>
          <p:cNvSpPr>
            <a:spLocks noChangeArrowheads="1"/>
          </p:cNvSpPr>
          <p:nvPr/>
        </p:nvSpPr>
        <p:spPr bwMode="auto">
          <a:xfrm>
            <a:off x="533400" y="1600200"/>
            <a:ext cx="8382000" cy="4648200"/>
          </a:xfrm>
          <a:prstGeom prst="rect">
            <a:avLst/>
          </a:prstGeom>
          <a:noFill/>
          <a:ln w="9525">
            <a:noFill/>
            <a:miter lim="800000"/>
            <a:headEnd/>
            <a:tailEnd/>
          </a:ln>
        </p:spPr>
        <p:txBody>
          <a:bodyPr/>
          <a:lstStyle/>
          <a:p>
            <a:pPr marL="342900" indent="-342900">
              <a:lnSpc>
                <a:spcPct val="90000"/>
              </a:lnSpc>
              <a:spcBef>
                <a:spcPct val="20000"/>
              </a:spcBef>
              <a:buSzPct val="60000"/>
              <a:buFont typeface="Wingdings" pitchFamily="2" charset="2"/>
              <a:buChar char="§"/>
            </a:pPr>
            <a:r>
              <a:rPr lang="en-US" sz="2800" b="1" dirty="0">
                <a:latin typeface="Arial" panose="020B0604020202020204" pitchFamily="34" charset="0"/>
              </a:rPr>
              <a:t>Darken the circle completely</a:t>
            </a:r>
          </a:p>
          <a:p>
            <a:pPr marL="342900" indent="-342900">
              <a:lnSpc>
                <a:spcPct val="90000"/>
              </a:lnSpc>
              <a:spcBef>
                <a:spcPct val="20000"/>
              </a:spcBef>
              <a:buSzPct val="60000"/>
              <a:buFont typeface="Wingdings" pitchFamily="2" charset="2"/>
              <a:buChar char="§"/>
            </a:pPr>
            <a:r>
              <a:rPr lang="en-US" sz="2800" dirty="0">
                <a:latin typeface="Arial" panose="020B0604020202020204" pitchFamily="34" charset="0"/>
              </a:rPr>
              <a:t>“</a:t>
            </a:r>
            <a:r>
              <a:rPr lang="en-US" sz="2800" b="1" dirty="0">
                <a:latin typeface="Arial" panose="020B0604020202020204" pitchFamily="34" charset="0"/>
              </a:rPr>
              <a:t>X</a:t>
            </a:r>
            <a:r>
              <a:rPr lang="en-US" sz="2800" dirty="0">
                <a:latin typeface="Arial" panose="020B0604020202020204" pitchFamily="34" charset="0"/>
              </a:rPr>
              <a:t>” to change</a:t>
            </a:r>
          </a:p>
          <a:p>
            <a:pPr marL="342900" indent="-342900">
              <a:lnSpc>
                <a:spcPct val="90000"/>
              </a:lnSpc>
              <a:spcBef>
                <a:spcPct val="20000"/>
              </a:spcBef>
              <a:buSzPct val="60000"/>
              <a:buFont typeface="Wingdings" pitchFamily="2" charset="2"/>
              <a:buChar char="§"/>
            </a:pPr>
            <a:r>
              <a:rPr lang="en-US" sz="2800" dirty="0">
                <a:latin typeface="Arial" panose="020B0604020202020204" pitchFamily="34" charset="0"/>
              </a:rPr>
              <a:t>Home address?</a:t>
            </a:r>
          </a:p>
          <a:p>
            <a:pPr marL="342900" indent="-342900">
              <a:lnSpc>
                <a:spcPct val="90000"/>
              </a:lnSpc>
              <a:spcBef>
                <a:spcPct val="20000"/>
              </a:spcBef>
              <a:buSzPct val="60000"/>
              <a:buFont typeface="Wingdings" pitchFamily="2" charset="2"/>
              <a:buChar char="§"/>
            </a:pPr>
            <a:r>
              <a:rPr lang="en-US" sz="2800" dirty="0">
                <a:latin typeface="Arial" panose="020B0604020202020204" pitchFamily="34" charset="0"/>
              </a:rPr>
              <a:t>Pen or pencil</a:t>
            </a:r>
          </a:p>
          <a:p>
            <a:pPr marL="342900" indent="-342900">
              <a:lnSpc>
                <a:spcPct val="90000"/>
              </a:lnSpc>
              <a:spcBef>
                <a:spcPct val="20000"/>
              </a:spcBef>
              <a:buSzPct val="60000"/>
              <a:buFont typeface="Wingdings" pitchFamily="2" charset="2"/>
              <a:buChar char="§"/>
            </a:pPr>
            <a:r>
              <a:rPr lang="en-US" sz="2800" dirty="0">
                <a:latin typeface="Arial" panose="020B0604020202020204" pitchFamily="34" charset="0"/>
              </a:rPr>
              <a:t>Permission to include your name in the </a:t>
            </a:r>
            <a:r>
              <a:rPr lang="en-US" sz="2800" b="1" dirty="0">
                <a:latin typeface="Arial" panose="020B0604020202020204" pitchFamily="34" charset="0"/>
              </a:rPr>
              <a:t>www.atssa.com </a:t>
            </a:r>
            <a:r>
              <a:rPr lang="en-US" sz="2800" dirty="0">
                <a:latin typeface="Arial" panose="020B0604020202020204" pitchFamily="34" charset="0"/>
              </a:rPr>
              <a:t>alumni database?</a:t>
            </a:r>
          </a:p>
        </p:txBody>
      </p:sp>
    </p:spTree>
    <p:extLst>
      <p:ext uri="{BB962C8B-B14F-4D97-AF65-F5344CB8AC3E}">
        <p14:creationId xmlns:p14="http://schemas.microsoft.com/office/powerpoint/2010/main" val="2402126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a:t>Training Alumni Database</a:t>
            </a:r>
          </a:p>
        </p:txBody>
      </p:sp>
      <p:sp>
        <p:nvSpPr>
          <p:cNvPr id="3" name="Content Placeholder 2"/>
          <p:cNvSpPr>
            <a:spLocks noGrp="1"/>
          </p:cNvSpPr>
          <p:nvPr>
            <p:ph idx="1"/>
          </p:nvPr>
        </p:nvSpPr>
        <p:spPr>
          <a:xfrm>
            <a:off x="381000" y="1600200"/>
            <a:ext cx="8458200" cy="4343400"/>
          </a:xfrm>
        </p:spPr>
        <p:txBody>
          <a:bodyPr/>
          <a:lstStyle/>
          <a:p>
            <a:r>
              <a:rPr lang="en-US" dirty="0"/>
              <a:t>National database of trained and certified roadway safety professionals</a:t>
            </a:r>
          </a:p>
          <a:p>
            <a:r>
              <a:rPr lang="en-US" dirty="0"/>
              <a:t>www.atssa.com</a:t>
            </a:r>
          </a:p>
          <a:p>
            <a:r>
              <a:rPr lang="en-US" dirty="0"/>
              <a:t>Only your name and city will appear</a:t>
            </a:r>
          </a:p>
        </p:txBody>
      </p:sp>
      <p:pic>
        <p:nvPicPr>
          <p:cNvPr id="10241" name="Picture 1">
            <a:extLst>
              <a:ext uri="{C183D7F6-B498-43B3-948B-1728B52AA6E4}">
                <adec:decorative xmlns:adec="http://schemas.microsoft.com/office/drawing/2017/decorative" val="1"/>
              </a:ext>
            </a:extLst>
          </p:cNvPr>
          <p:cNvPicPr>
            <a:picLocks noChangeAspect="1" noChangeArrowheads="1"/>
          </p:cNvPicPr>
          <p:nvPr/>
        </p:nvPicPr>
        <p:blipFill>
          <a:blip r:embed="rId3" cstate="print"/>
          <a:srcRect l="22840" t="14583" r="25622" b="58334"/>
          <a:stretch>
            <a:fillRect/>
          </a:stretch>
        </p:blipFill>
        <p:spPr bwMode="auto">
          <a:xfrm>
            <a:off x="0" y="4156364"/>
            <a:ext cx="9144000" cy="2701636"/>
          </a:xfrm>
          <a:prstGeom prst="rect">
            <a:avLst/>
          </a:prstGeom>
          <a:solidFill>
            <a:schemeClr val="accent2"/>
          </a:solidFill>
          <a:ln w="9525">
            <a:solidFill>
              <a:schemeClr val="accent1"/>
            </a:solidFill>
            <a:miter lim="800000"/>
            <a:headEnd/>
            <a:tailEnd/>
          </a:ln>
        </p:spPr>
      </p:pic>
      <p:sp>
        <p:nvSpPr>
          <p:cNvPr id="4" name="Google Shape;74;p1">
            <a:extLst>
              <a:ext uri="{FF2B5EF4-FFF2-40B4-BE49-F238E27FC236}">
                <a16:creationId xmlns:a16="http://schemas.microsoft.com/office/drawing/2014/main" id="{0D620FA8-6485-6626-4349-DB64B4632D6E}"/>
              </a:ext>
            </a:extLst>
          </p:cNvPr>
          <p:cNvSpPr/>
          <p:nvPr/>
        </p:nvSpPr>
        <p:spPr>
          <a:xfrm>
            <a:off x="7848600" y="3850711"/>
            <a:ext cx="1524000" cy="246181"/>
          </a:xfrm>
          <a:prstGeom prst="rect">
            <a:avLst/>
          </a:prstGeom>
          <a:noFill/>
          <a:ln>
            <a:noFill/>
          </a:ln>
        </p:spPr>
        <p:txBody>
          <a:bodyPr spcFirstLastPara="1" wrap="square" lIns="91425" tIns="45700" rIns="91425" bIns="45700" anchor="t" anchorCtr="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4004859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42775349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Work Zone Strategies</a:t>
            </a:r>
            <a:endParaRPr lang="en-US" sz="4000" b="1" dirty="0">
              <a:solidFill>
                <a:schemeClr val="bg1"/>
              </a:solidFill>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5390538" y="2342470"/>
            <a:ext cx="3663845" cy="2819400"/>
          </a:xfrm>
        </p:spPr>
        <p:txBody>
          <a:bodyPr/>
          <a:lstStyle/>
          <a:p>
            <a:pPr algn="ctr" eaLnBrk="1" hangingPunct="1">
              <a:defRPr/>
            </a:pPr>
            <a:r>
              <a:rPr lang="en-US" dirty="0"/>
              <a:t>Thank You for Choosing </a:t>
            </a:r>
            <a:r>
              <a:rPr lang="en-US" dirty="0" err="1"/>
              <a:t>ATSSA</a:t>
            </a:r>
            <a:r>
              <a:rPr lang="en-US" dirty="0"/>
              <a:t> for Your Training Needs</a:t>
            </a:r>
            <a:br>
              <a:rPr lang="en-US" sz="3600" dirty="0"/>
            </a:br>
            <a:endParaRPr lang="en-US" sz="3600" dirty="0"/>
          </a:p>
        </p:txBody>
      </p:sp>
      <p:pic>
        <p:nvPicPr>
          <p:cNvPr id="7" name="Picture 6">
            <a:extLst>
              <a:ext uri="{FF2B5EF4-FFF2-40B4-BE49-F238E27FC236}">
                <a16:creationId xmlns:a16="http://schemas.microsoft.com/office/drawing/2014/main" id="{B1DBC8FA-7345-4375-850D-B48EFE91899A}"/>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46" y="1848530"/>
            <a:ext cx="4824187" cy="3618140"/>
          </a:xfrm>
          <a:prstGeom prst="rect">
            <a:avLst/>
          </a:prstGeom>
        </p:spPr>
      </p:pic>
      <p:sp>
        <p:nvSpPr>
          <p:cNvPr id="2" name="TextBox 1" descr="https://patch.com/pennsylvania/northwhitehall/coplay-creek-road-closed-for-repairs_345b7cce">
            <a:extLst>
              <a:ext uri="{FF2B5EF4-FFF2-40B4-BE49-F238E27FC236}">
                <a16:creationId xmlns:a16="http://schemas.microsoft.com/office/drawing/2014/main" id="{2FDB24FC-D8D5-C5D8-A5EC-4E4945B0A1D7}"/>
              </a:ext>
            </a:extLst>
          </p:cNvPr>
          <p:cNvSpPr txBox="1"/>
          <p:nvPr/>
        </p:nvSpPr>
        <p:spPr>
          <a:xfrm>
            <a:off x="459846" y="5538107"/>
            <a:ext cx="5257800" cy="200055"/>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700" dirty="0"/>
              <a:t>https://</a:t>
            </a:r>
            <a:r>
              <a:rPr lang="en-US" sz="700" dirty="0" err="1"/>
              <a:t>patch.com</a:t>
            </a:r>
            <a:r>
              <a:rPr lang="en-US" sz="700" dirty="0"/>
              <a:t>/</a:t>
            </a:r>
            <a:r>
              <a:rPr lang="en-US" sz="700" dirty="0" err="1"/>
              <a:t>pennsylvania</a:t>
            </a:r>
            <a:r>
              <a:rPr lang="en-US" sz="700" dirty="0"/>
              <a:t>/</a:t>
            </a:r>
            <a:r>
              <a:rPr lang="en-US" sz="700" dirty="0" err="1"/>
              <a:t>northwhitehall</a:t>
            </a:r>
            <a:r>
              <a:rPr lang="en-US" sz="700" dirty="0"/>
              <a:t>/coplay-creek-road-closed-for-repairs_345b7cce</a:t>
            </a:r>
          </a:p>
        </p:txBody>
      </p:sp>
    </p:spTree>
    <p:extLst>
      <p:ext uri="{BB962C8B-B14F-4D97-AF65-F5344CB8AC3E}">
        <p14:creationId xmlns:p14="http://schemas.microsoft.com/office/powerpoint/2010/main" val="189722280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Zone Strategies Workshop</a:t>
            </a:r>
          </a:p>
        </p:txBody>
      </p:sp>
      <p:sp>
        <p:nvSpPr>
          <p:cNvPr id="3" name="Content Placeholder 2"/>
          <p:cNvSpPr>
            <a:spLocks noGrp="1"/>
          </p:cNvSpPr>
          <p:nvPr>
            <p:ph idx="1"/>
          </p:nvPr>
        </p:nvSpPr>
        <p:spPr>
          <a:xfrm>
            <a:off x="533400" y="1676400"/>
            <a:ext cx="8305800" cy="4495800"/>
          </a:xfrm>
        </p:spPr>
        <p:txBody>
          <a:bodyPr/>
          <a:lstStyle/>
          <a:p>
            <a:r>
              <a:rPr lang="en-US" dirty="0"/>
              <a:t>Let’s read the scenario together</a:t>
            </a:r>
          </a:p>
          <a:p>
            <a:r>
              <a:rPr lang="en-US" dirty="0"/>
              <a:t>Will break into small groups</a:t>
            </a:r>
          </a:p>
        </p:txBody>
      </p:sp>
    </p:spTree>
    <p:extLst>
      <p:ext uri="{BB962C8B-B14F-4D97-AF65-F5344CB8AC3E}">
        <p14:creationId xmlns:p14="http://schemas.microsoft.com/office/powerpoint/2010/main" val="2294178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Workshop Scenario</a:t>
            </a:r>
          </a:p>
        </p:txBody>
      </p:sp>
      <p:sp>
        <p:nvSpPr>
          <p:cNvPr id="3" name="Content Placeholder 2"/>
          <p:cNvSpPr>
            <a:spLocks noGrp="1"/>
          </p:cNvSpPr>
          <p:nvPr>
            <p:ph idx="1"/>
          </p:nvPr>
        </p:nvSpPr>
        <p:spPr>
          <a:xfrm>
            <a:off x="152400" y="1524000"/>
            <a:ext cx="8839200" cy="5257800"/>
          </a:xfrm>
          <a:solidFill>
            <a:schemeClr val="bg1"/>
          </a:solidFill>
        </p:spPr>
        <p:txBody>
          <a:bodyPr/>
          <a:lstStyle/>
          <a:p>
            <a:r>
              <a:rPr lang="en-US" dirty="0"/>
              <a:t>Pavement repairs on an eastbound section of a six lane urban freeway in your State</a:t>
            </a:r>
          </a:p>
          <a:p>
            <a:r>
              <a:rPr lang="en-US" dirty="0"/>
              <a:t>Three 12-foot lanes in each direction</a:t>
            </a:r>
          </a:p>
          <a:p>
            <a:r>
              <a:rPr lang="en-US" dirty="0"/>
              <a:t>Both the inside shoulder and the outside shoulder are 10 feet wide, with a continuous concrete barrier separating opposing flows.</a:t>
            </a:r>
          </a:p>
          <a:p>
            <a:r>
              <a:rPr lang="en-US" dirty="0"/>
              <a:t>The posted speed is 55 mph, and the 85</a:t>
            </a:r>
            <a:r>
              <a:rPr lang="en-US" baseline="30000" dirty="0"/>
              <a:t>th</a:t>
            </a:r>
            <a:r>
              <a:rPr lang="en-US" dirty="0"/>
              <a:t> percentile has been measured at 62 mph at night when the traffic volumes are relatively light</a:t>
            </a:r>
          </a:p>
        </p:txBody>
      </p:sp>
    </p:spTree>
    <p:extLst>
      <p:ext uri="{BB962C8B-B14F-4D97-AF65-F5344CB8AC3E}">
        <p14:creationId xmlns:p14="http://schemas.microsoft.com/office/powerpoint/2010/main" val="777617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610600" cy="1325563"/>
          </a:xfrm>
        </p:spPr>
        <p:txBody>
          <a:bodyPr/>
          <a:lstStyle/>
          <a:p>
            <a:r>
              <a:rPr lang="en-US" dirty="0"/>
              <a:t>Workshop Scenario</a:t>
            </a:r>
          </a:p>
        </p:txBody>
      </p:sp>
      <p:sp>
        <p:nvSpPr>
          <p:cNvPr id="3" name="Content Placeholder 2"/>
          <p:cNvSpPr>
            <a:spLocks noGrp="1"/>
          </p:cNvSpPr>
          <p:nvPr>
            <p:ph idx="1"/>
          </p:nvPr>
        </p:nvSpPr>
        <p:spPr>
          <a:xfrm>
            <a:off x="381000" y="1600200"/>
            <a:ext cx="8458200" cy="4572000"/>
          </a:xfrm>
        </p:spPr>
        <p:txBody>
          <a:bodyPr/>
          <a:lstStyle/>
          <a:p>
            <a:r>
              <a:rPr lang="en-US" dirty="0"/>
              <a:t>During the day, volumes are heavy, with a recurrent Level of Service (LOS) E during the peak period (5 pm to 7 pm)</a:t>
            </a:r>
          </a:p>
          <a:p>
            <a:r>
              <a:rPr lang="en-US" dirty="0"/>
              <a:t>The facility operates at LOS C or better on weekends</a:t>
            </a:r>
          </a:p>
          <a:p>
            <a:r>
              <a:rPr lang="en-US" dirty="0"/>
              <a:t>This is considered a “Significant Project” by your State</a:t>
            </a:r>
          </a:p>
          <a:p>
            <a:r>
              <a:rPr lang="en-US" dirty="0"/>
              <a:t>A light rail transit system is available nearby</a:t>
            </a:r>
          </a:p>
          <a:p>
            <a:r>
              <a:rPr lang="en-US" dirty="0"/>
              <a:t>Alternate routes are available</a:t>
            </a:r>
          </a:p>
          <a:p>
            <a:endParaRPr lang="en-US" dirty="0"/>
          </a:p>
        </p:txBody>
      </p:sp>
    </p:spTree>
    <p:extLst>
      <p:ext uri="{BB962C8B-B14F-4D97-AF65-F5344CB8AC3E}">
        <p14:creationId xmlns:p14="http://schemas.microsoft.com/office/powerpoint/2010/main" val="622748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3568" y="228600"/>
            <a:ext cx="8610600" cy="1325563"/>
          </a:xfrm>
        </p:spPr>
        <p:txBody>
          <a:bodyPr/>
          <a:lstStyle/>
          <a:p>
            <a:r>
              <a:rPr lang="en-US" dirty="0"/>
              <a:t>Workshop Scenario</a:t>
            </a:r>
          </a:p>
        </p:txBody>
      </p:sp>
      <p:sp>
        <p:nvSpPr>
          <p:cNvPr id="3" name="Content Placeholder 2"/>
          <p:cNvSpPr>
            <a:spLocks noGrp="1"/>
          </p:cNvSpPr>
          <p:nvPr>
            <p:ph idx="1"/>
          </p:nvPr>
        </p:nvSpPr>
        <p:spPr>
          <a:xfrm>
            <a:off x="609600" y="1676400"/>
            <a:ext cx="8229600" cy="4495800"/>
          </a:xfrm>
        </p:spPr>
        <p:txBody>
          <a:bodyPr/>
          <a:lstStyle/>
          <a:p>
            <a:r>
              <a:rPr lang="en-US" dirty="0"/>
              <a:t>The pavement repairs will occur on an 800-ft section of the right lane (labeled 1)</a:t>
            </a:r>
          </a:p>
          <a:p>
            <a:r>
              <a:rPr lang="en-US" dirty="0"/>
              <a:t>An additional 200 feet are required for storage and maneuvering of the equipment, so the total work area is 1,000 ft. long</a:t>
            </a:r>
          </a:p>
          <a:p>
            <a:pPr>
              <a:buNone/>
            </a:pPr>
            <a:endParaRPr lang="en-US" dirty="0"/>
          </a:p>
        </p:txBody>
      </p:sp>
    </p:spTree>
    <p:extLst>
      <p:ext uri="{BB962C8B-B14F-4D97-AF65-F5344CB8AC3E}">
        <p14:creationId xmlns:p14="http://schemas.microsoft.com/office/powerpoint/2010/main" val="2905720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Workshop Scenario</a:t>
            </a:r>
          </a:p>
        </p:txBody>
      </p:sp>
      <p:sp>
        <p:nvSpPr>
          <p:cNvPr id="3" name="Content Placeholder 2"/>
          <p:cNvSpPr>
            <a:spLocks noGrp="1"/>
          </p:cNvSpPr>
          <p:nvPr>
            <p:ph idx="1"/>
          </p:nvPr>
        </p:nvSpPr>
        <p:spPr>
          <a:xfrm>
            <a:off x="609600" y="1676400"/>
            <a:ext cx="8229600" cy="4495800"/>
          </a:xfrm>
        </p:spPr>
        <p:txBody>
          <a:bodyPr/>
          <a:lstStyle/>
          <a:p>
            <a:r>
              <a:rPr lang="en-US" dirty="0"/>
              <a:t>The work for this phase is estimated to last 4 days (about 200 ft per day), including installation of the necessary traffic control devices</a:t>
            </a:r>
          </a:p>
          <a:p>
            <a:r>
              <a:rPr lang="en-US" dirty="0"/>
              <a:t>Because this is a heavily traveled freeway, ramps A and B must remain open at all times</a:t>
            </a:r>
          </a:p>
        </p:txBody>
      </p:sp>
    </p:spTree>
    <p:extLst>
      <p:ext uri="{BB962C8B-B14F-4D97-AF65-F5344CB8AC3E}">
        <p14:creationId xmlns:p14="http://schemas.microsoft.com/office/powerpoint/2010/main" val="2869042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Workshop Scenario</a:t>
            </a:r>
          </a:p>
        </p:txBody>
      </p:sp>
      <p:sp>
        <p:nvSpPr>
          <p:cNvPr id="3" name="Content Placeholder 2"/>
          <p:cNvSpPr>
            <a:spLocks noGrp="1"/>
          </p:cNvSpPr>
          <p:nvPr>
            <p:ph idx="1"/>
          </p:nvPr>
        </p:nvSpPr>
        <p:spPr>
          <a:xfrm>
            <a:off x="533400" y="1325563"/>
            <a:ext cx="8305800" cy="4846637"/>
          </a:xfrm>
        </p:spPr>
        <p:txBody>
          <a:bodyPr/>
          <a:lstStyle/>
          <a:p>
            <a:r>
              <a:rPr lang="en-US" dirty="0"/>
              <a:t>The work will create a slight drop-off condition (3 inches) so a barrier will be required for protection of the work space when the adjacent lane is open</a:t>
            </a:r>
          </a:p>
          <a:p>
            <a:pPr lvl="1"/>
            <a:r>
              <a:rPr lang="en-US" dirty="0"/>
              <a:t>Assume a flare ratio of 20:1 and a 10-foot long stationary crash cushion</a:t>
            </a:r>
          </a:p>
          <a:p>
            <a:endParaRPr lang="en-US" dirty="0"/>
          </a:p>
          <a:p>
            <a:r>
              <a:rPr lang="en-US" dirty="0"/>
              <a:t>If (when) lanes 1 and 2 are closed, lane 2 would serve as a lateral buffer and no barrier would be required, just drums</a:t>
            </a:r>
          </a:p>
          <a:p>
            <a:endParaRPr lang="en-US" dirty="0"/>
          </a:p>
          <a:p>
            <a:endParaRPr lang="en-US" dirty="0"/>
          </a:p>
        </p:txBody>
      </p:sp>
    </p:spTree>
    <p:extLst>
      <p:ext uri="{BB962C8B-B14F-4D97-AF65-F5344CB8AC3E}">
        <p14:creationId xmlns:p14="http://schemas.microsoft.com/office/powerpoint/2010/main" val="1375679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orkshop diagram handout showing six lane freeway in one direction with ramps A and B (off and on) and work space in between ramps"/>
          <p:cNvPicPr>
            <a:picLocks noChangeAspect="1" noChangeArrowheads="1"/>
          </p:cNvPicPr>
          <p:nvPr/>
        </p:nvPicPr>
        <p:blipFill>
          <a:blip r:embed="rId3" cstate="print"/>
          <a:srcRect/>
          <a:stretch>
            <a:fillRect/>
          </a:stretch>
        </p:blipFill>
        <p:spPr bwMode="auto">
          <a:xfrm>
            <a:off x="0" y="1909764"/>
            <a:ext cx="9144000" cy="2618434"/>
          </a:xfrm>
          <a:prstGeom prst="rect">
            <a:avLst/>
          </a:prstGeom>
          <a:noFill/>
          <a:ln w="9525">
            <a:noFill/>
            <a:miter lim="800000"/>
            <a:headEnd/>
            <a:tailEnd/>
          </a:ln>
        </p:spPr>
      </p:pic>
      <p:sp>
        <p:nvSpPr>
          <p:cNvPr id="2" name="Google Shape;74;p1">
            <a:extLst>
              <a:ext uri="{FF2B5EF4-FFF2-40B4-BE49-F238E27FC236}">
                <a16:creationId xmlns:a16="http://schemas.microsoft.com/office/drawing/2014/main" id="{CEB34EC8-B5DD-BF16-B38C-9E4A632A67EC}"/>
              </a:ext>
            </a:extLst>
          </p:cNvPr>
          <p:cNvSpPr/>
          <p:nvPr/>
        </p:nvSpPr>
        <p:spPr>
          <a:xfrm>
            <a:off x="7467600" y="4191000"/>
            <a:ext cx="1524000" cy="246181"/>
          </a:xfrm>
          <a:prstGeom prst="rect">
            <a:avLst/>
          </a:prstGeom>
          <a:noFill/>
          <a:ln>
            <a:noFill/>
          </a:ln>
        </p:spPr>
        <p:txBody>
          <a:bodyPr spcFirstLastPara="1" wrap="square" lIns="91425" tIns="45700" rIns="91425" bIns="45700" anchor="t" anchorCtr="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661982392"/>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74FD6748-E8FD-45F2-A025-A4AA6CD3B888}"/>
</file>

<file path=customXml/itemProps2.xml><?xml version="1.0" encoding="utf-8"?>
<ds:datastoreItem xmlns:ds="http://schemas.openxmlformats.org/officeDocument/2006/customXml" ds:itemID="{E24A6A27-0303-46C5-8A32-4FFCD96F9477}"/>
</file>

<file path=customXml/itemProps3.xml><?xml version="1.0" encoding="utf-8"?>
<ds:datastoreItem xmlns:ds="http://schemas.openxmlformats.org/officeDocument/2006/customXml" ds:itemID="{43D031D6-9805-412C-ACBE-44EB1D571072}"/>
</file>

<file path=docProps/app.xml><?xml version="1.0" encoding="utf-8"?>
<Properties xmlns="http://schemas.openxmlformats.org/officeDocument/2006/extended-properties" xmlns:vt="http://schemas.openxmlformats.org/officeDocument/2006/docPropsVTypes">
  <TotalTime>18751</TotalTime>
  <Words>2212</Words>
  <Application>Microsoft Office PowerPoint</Application>
  <PresentationFormat>On-screen Show (4:3)</PresentationFormat>
  <Paragraphs>277</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Verdana</vt:lpstr>
      <vt:lpstr>Wingdings</vt:lpstr>
      <vt:lpstr>Default Design</vt:lpstr>
      <vt:lpstr>8. Workshop </vt:lpstr>
      <vt:lpstr>Module Objectives</vt:lpstr>
      <vt:lpstr>Work Zone Strategies Workshop</vt:lpstr>
      <vt:lpstr>Workshop Scenario</vt:lpstr>
      <vt:lpstr>Workshop Scenario</vt:lpstr>
      <vt:lpstr>Workshop Scenario</vt:lpstr>
      <vt:lpstr>Workshop Scenario</vt:lpstr>
      <vt:lpstr>Workshop Scenario</vt:lpstr>
      <vt:lpstr>PowerPoint Presentation</vt:lpstr>
      <vt:lpstr>Your Assignment</vt:lpstr>
      <vt:lpstr>Discuss:</vt:lpstr>
      <vt:lpstr>Discuss:</vt:lpstr>
      <vt:lpstr>Workshop Discussion </vt:lpstr>
      <vt:lpstr>Questions</vt:lpstr>
      <vt:lpstr>Closing &amp; Exam </vt:lpstr>
      <vt:lpstr>Module Objectives</vt:lpstr>
      <vt:lpstr>Check the “Parking Lot”</vt:lpstr>
      <vt:lpstr>Course Objectives</vt:lpstr>
      <vt:lpstr>You should now…</vt:lpstr>
      <vt:lpstr>ATSSA’s Course Evaluation Form</vt:lpstr>
      <vt:lpstr>Exam</vt:lpstr>
      <vt:lpstr>Exam Answer Sheet</vt:lpstr>
      <vt:lpstr>Training Alumni Database</vt:lpstr>
      <vt:lpstr>Questions</vt:lpstr>
      <vt:lpstr>Thank You for Choosing ATSSA for Your Training Needs </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711</cp:revision>
  <dcterms:created xsi:type="dcterms:W3CDTF">2003-08-18T20:36:41Z</dcterms:created>
  <dcterms:modified xsi:type="dcterms:W3CDTF">2025-04-09T15:38:20Z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